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5" r:id="rId2"/>
    <p:sldMasterId id="2147483690" r:id="rId3"/>
  </p:sldMasterIdLst>
  <p:notesMasterIdLst>
    <p:notesMasterId r:id="rId43"/>
  </p:notesMasterIdLst>
  <p:sldIdLst>
    <p:sldId id="256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309" r:id="rId25"/>
    <p:sldId id="310" r:id="rId26"/>
    <p:sldId id="311" r:id="rId27"/>
    <p:sldId id="312" r:id="rId28"/>
    <p:sldId id="292" r:id="rId29"/>
    <p:sldId id="294" r:id="rId30"/>
    <p:sldId id="293" r:id="rId31"/>
    <p:sldId id="295" r:id="rId32"/>
    <p:sldId id="307" r:id="rId33"/>
    <p:sldId id="308" r:id="rId34"/>
    <p:sldId id="300" r:id="rId35"/>
    <p:sldId id="313" r:id="rId36"/>
    <p:sldId id="301" r:id="rId37"/>
    <p:sldId id="302" r:id="rId38"/>
    <p:sldId id="303" r:id="rId39"/>
    <p:sldId id="305" r:id="rId40"/>
    <p:sldId id="306" r:id="rId41"/>
    <p:sldId id="269" r:id="rId4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E2BB560-6633-472E-86A8-D6CD2949BF9A}">
          <p14:sldIdLst>
            <p14:sldId id="256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309"/>
            <p14:sldId id="310"/>
            <p14:sldId id="311"/>
            <p14:sldId id="312"/>
            <p14:sldId id="292"/>
            <p14:sldId id="294"/>
            <p14:sldId id="293"/>
            <p14:sldId id="295"/>
            <p14:sldId id="307"/>
            <p14:sldId id="308"/>
            <p14:sldId id="300"/>
            <p14:sldId id="313"/>
            <p14:sldId id="301"/>
            <p14:sldId id="302"/>
            <p14:sldId id="303"/>
            <p14:sldId id="305"/>
            <p14:sldId id="306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99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3" autoAdjust="0"/>
    <p:restoredTop sz="82136" autoAdjust="0"/>
  </p:normalViewPr>
  <p:slideViewPr>
    <p:cSldViewPr>
      <p:cViewPr varScale="1">
        <p:scale>
          <a:sx n="69" d="100"/>
          <a:sy n="69" d="100"/>
        </p:scale>
        <p:origin x="1575" y="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60" y="1273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jpg>
</file>

<file path=ppt/media/image30.jpeg>
</file>

<file path=ppt/media/image31.png>
</file>

<file path=ppt/media/image32.jpe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FA232E-0D23-E744-A2E7-48CC2B10A8E9}" type="datetimeFigureOut">
              <a:rPr kumimoji="1" lang="zh-CN" altLang="en-US" smtClean="0"/>
              <a:t>2023/9/20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3A588-43E9-AC44-AC90-AB7B6B5540F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7814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939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8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890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2" y="0"/>
            <a:ext cx="9102436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93561" y="1950515"/>
            <a:ext cx="8134672" cy="1470025"/>
          </a:xfrm>
        </p:spPr>
        <p:txBody>
          <a:bodyPr>
            <a:noAutofit/>
          </a:bodyPr>
          <a:lstStyle>
            <a:lvl1pPr>
              <a:defRPr sz="520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293096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80315"/>
            <a:ext cx="1368152" cy="55815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6309320"/>
            <a:ext cx="7887572" cy="18286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2" y="0"/>
            <a:ext cx="9102436" cy="6858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80315"/>
            <a:ext cx="1368152" cy="558152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6309320"/>
            <a:ext cx="7887572" cy="1828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0832" y="242392"/>
            <a:ext cx="7005464" cy="954360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>
                <a:schemeClr val="accent5">
                  <a:lumMod val="75000"/>
                </a:schemeClr>
              </a:buClr>
              <a:buSzPct val="80000"/>
              <a:buFont typeface="Wingdings" pitchFamily="2" charset="2"/>
              <a:buChar char="p"/>
              <a:defRPr b="1">
                <a:solidFill>
                  <a:schemeClr val="accent5">
                    <a:lumMod val="50000"/>
                  </a:schemeClr>
                </a:solidFill>
                <a:latin typeface="黑体" pitchFamily="49" charset="-122"/>
                <a:ea typeface="黑体" pitchFamily="49" charset="-122"/>
              </a:defRPr>
            </a:lvl1pPr>
            <a:lvl2pPr marL="742950" indent="-285750">
              <a:buClr>
                <a:schemeClr val="accent5">
                  <a:lumMod val="75000"/>
                </a:schemeClr>
              </a:buClr>
              <a:buSzPct val="70000"/>
              <a:buFont typeface="Wingdings" pitchFamily="2" charset="2"/>
              <a:buChar char="n"/>
              <a:defRPr b="1">
                <a:solidFill>
                  <a:schemeClr val="accent5">
                    <a:lumMod val="75000"/>
                  </a:schemeClr>
                </a:solidFill>
                <a:latin typeface="黑体" pitchFamily="49" charset="-122"/>
                <a:ea typeface="黑体" pitchFamily="49" charset="-122"/>
              </a:defRPr>
            </a:lvl2pPr>
            <a:lvl3pPr marL="1143000" indent="-228600">
              <a:buClr>
                <a:schemeClr val="accent5">
                  <a:lumMod val="75000"/>
                </a:schemeClr>
              </a:buClr>
              <a:buSzPct val="70000"/>
              <a:buFont typeface="Wingdings" pitchFamily="2" charset="2"/>
              <a:buChar char="p"/>
              <a:defRPr>
                <a:latin typeface="黑体" pitchFamily="49" charset="-122"/>
                <a:ea typeface="黑体" pitchFamily="49" charset="-122"/>
              </a:defRPr>
            </a:lvl3pPr>
            <a:lvl4pPr marL="1600200" indent="-228600">
              <a:buClr>
                <a:schemeClr val="accent5">
                  <a:lumMod val="75000"/>
                </a:schemeClr>
              </a:buClr>
              <a:buSzPct val="60000"/>
              <a:buFont typeface="Wingdings" pitchFamily="2" charset="2"/>
              <a:buChar char="n"/>
              <a:defRPr>
                <a:latin typeface="黑体" pitchFamily="49" charset="-122"/>
                <a:ea typeface="黑体" pitchFamily="49" charset="-122"/>
              </a:defRPr>
            </a:lvl4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213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7005464" cy="95436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336699"/>
                </a:solidFill>
                <a:effectLst/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  <a:buSzPct val="80000"/>
              <a:buFont typeface="Wingdings" pitchFamily="2" charset="2"/>
              <a:buChar char="l"/>
              <a:defRPr sz="2000" b="1">
                <a:solidFill>
                  <a:schemeClr val="tx1"/>
                </a:solidFill>
                <a:latin typeface="华文细黑" pitchFamily="2" charset="-122"/>
                <a:ea typeface="华文细黑" pitchFamily="2" charset="-122"/>
              </a:defRPr>
            </a:lvl1pPr>
            <a:lvl2pPr marL="742950" indent="-285750">
              <a:buClr>
                <a:schemeClr val="tx1"/>
              </a:buClr>
              <a:buSzPct val="70000"/>
              <a:buFont typeface="Wingdings" pitchFamily="2" charset="2"/>
              <a:buChar char="p"/>
              <a:defRPr sz="1800" b="0">
                <a:solidFill>
                  <a:schemeClr val="tx1"/>
                </a:solidFill>
                <a:latin typeface="华文细黑" pitchFamily="2" charset="-122"/>
                <a:ea typeface="华文细黑" pitchFamily="2" charset="-122"/>
              </a:defRPr>
            </a:lvl2pPr>
            <a:lvl3pPr marL="1143000" indent="-228600">
              <a:buClr>
                <a:schemeClr val="tx1"/>
              </a:buClr>
              <a:buSzPct val="50000"/>
              <a:buFont typeface="Wingdings" pitchFamily="2" charset="2"/>
              <a:buChar char="n"/>
              <a:defRPr sz="1600">
                <a:latin typeface="华文细黑" pitchFamily="2" charset="-122"/>
                <a:ea typeface="华文细黑" pitchFamily="2" charset="-122"/>
              </a:defRPr>
            </a:lvl3pPr>
            <a:lvl4pPr marL="1600200" indent="-228600">
              <a:buClr>
                <a:schemeClr val="tx1"/>
              </a:buClr>
              <a:buSzPct val="50000"/>
              <a:buFont typeface="Wingdings" pitchFamily="2" charset="2"/>
              <a:buChar char="p"/>
              <a:defRPr sz="1400">
                <a:latin typeface="华文细黑" pitchFamily="2" charset="-122"/>
                <a:ea typeface="华文细黑" pitchFamily="2" charset="-122"/>
              </a:defRPr>
            </a:lvl4pPr>
            <a:lvl5pPr>
              <a:defRPr sz="1200">
                <a:latin typeface="华文细黑" pitchFamily="2" charset="-122"/>
                <a:ea typeface="华文细黑" pitchFamily="2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5190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939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5190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755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418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8334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184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755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0082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448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7671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8412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890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418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833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184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008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44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767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DDDDDD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91425" tIns="45712" rIns="91425" bIns="45712" anchor="ctr">
            <a:spAutoFit/>
          </a:bodyPr>
          <a:lstStyle/>
          <a:p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48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336699"/>
          </a:solidFill>
          <a:latin typeface="黑体" pitchFamily="49" charset="-122"/>
          <a:ea typeface="黑体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p"/>
        <a:defRPr sz="22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n"/>
        <a:defRPr sz="20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DDDDDD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91425" tIns="45712" rIns="91425" bIns="45712" anchor="ctr">
            <a:spAutoFit/>
          </a:bodyPr>
          <a:lstStyle/>
          <a:p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BAF8-1120-4869-B1EC-9D010EF77D65}" type="datetimeFigureOut">
              <a:rPr lang="zh-CN" altLang="en-US" smtClean="0"/>
              <a:t>2023/9/20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48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336699"/>
          </a:solidFill>
          <a:latin typeface="黑体" pitchFamily="49" charset="-122"/>
          <a:ea typeface="黑体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p"/>
        <a:defRPr sz="22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SzPct val="50000"/>
        <a:buFont typeface="Wingdings" pitchFamily="2" charset="2"/>
        <a:buChar char="n"/>
        <a:defRPr sz="2000" kern="1200">
          <a:solidFill>
            <a:schemeClr val="tx1"/>
          </a:solidFill>
          <a:latin typeface="华文细黑" pitchFamily="2" charset="-122"/>
          <a:ea typeface="华文细黑" pitchFamily="2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93561" y="1052736"/>
            <a:ext cx="8134672" cy="1728191"/>
          </a:xfrm>
        </p:spPr>
        <p:txBody>
          <a:bodyPr/>
          <a:lstStyle/>
          <a:p>
            <a:r>
              <a:rPr lang="zh-CN" altLang="en-US" sz="4000" b="1" dirty="0">
                <a:solidFill>
                  <a:schemeClr val="tx1"/>
                </a:solidFill>
                <a:ea typeface="宋体" pitchFamily="2" charset="-122"/>
              </a:rPr>
              <a:t>计算机逻辑设计基础实验</a:t>
            </a:r>
            <a:endParaRPr lang="zh-CN" altLang="en-US" sz="4000" dirty="0">
              <a:effectLst/>
              <a:latin typeface="黑体"/>
              <a:ea typeface="黑体"/>
              <a:cs typeface="黑体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221088"/>
            <a:ext cx="6400800" cy="2112640"/>
          </a:xfrm>
        </p:spPr>
        <p:txBody>
          <a:bodyPr>
            <a:normAutofit/>
          </a:bodyPr>
          <a:lstStyle/>
          <a:p>
            <a:pPr>
              <a:spcBef>
                <a:spcPct val="0"/>
              </a:spcBef>
            </a:pPr>
            <a:r>
              <a:rPr lang="zh-CN" altLang="en-US" sz="2800" dirty="0" smtClean="0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rPr>
              <a:t>董亚波</a:t>
            </a:r>
            <a:endParaRPr lang="en-US" altLang="zh-CN" sz="2800" dirty="0" smtClean="0">
              <a:solidFill>
                <a:schemeClr val="tx1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spcBef>
                <a:spcPct val="0"/>
              </a:spcBef>
            </a:pPr>
            <a:r>
              <a:rPr lang="en-US" altLang="zh-CN" sz="2800" dirty="0" smtClean="0">
                <a:solidFill>
                  <a:schemeClr val="tx1"/>
                </a:solidFill>
                <a:latin typeface="楷体_GB2312" pitchFamily="49" charset="-122"/>
                <a:ea typeface="楷体_GB2312" pitchFamily="49" charset="-122"/>
              </a:rPr>
              <a:t>dongyb@zju.edu.cn</a:t>
            </a:r>
            <a:endParaRPr lang="en-US" altLang="zh-CN" sz="2800" dirty="0">
              <a:solidFill>
                <a:schemeClr val="tx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5536" y="2916233"/>
            <a:ext cx="828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3333FF"/>
                </a:solidFill>
                <a:latin typeface="Helvetica" pitchFamily="34" charset="0"/>
                <a:ea typeface="宋体" pitchFamily="2" charset="-122"/>
              </a:rPr>
              <a:t>实验</a:t>
            </a:r>
            <a:r>
              <a:rPr lang="en-US" altLang="zh-CN" sz="3600" b="1" dirty="0" smtClean="0">
                <a:solidFill>
                  <a:srgbClr val="3333FF"/>
                </a:solidFill>
                <a:latin typeface="Helvetica" pitchFamily="34" charset="0"/>
                <a:ea typeface="宋体" pitchFamily="2" charset="-122"/>
              </a:rPr>
              <a:t>1</a:t>
            </a:r>
            <a:r>
              <a:rPr lang="zh-CN" altLang="en-US" sz="3600" b="1" dirty="0" smtClean="0">
                <a:solidFill>
                  <a:srgbClr val="3333FF"/>
                </a:solidFill>
                <a:latin typeface="Helvetica" pitchFamily="34" charset="0"/>
                <a:ea typeface="宋体" pitchFamily="2" charset="-122"/>
              </a:rPr>
              <a:t>、</a:t>
            </a:r>
            <a:r>
              <a:rPr lang="zh-CN" altLang="en-US" sz="3600" b="1" dirty="0">
                <a:solidFill>
                  <a:srgbClr val="3333FF"/>
                </a:solidFill>
                <a:latin typeface="Helvetica" pitchFamily="34" charset="0"/>
                <a:ea typeface="宋体" pitchFamily="2" charset="-122"/>
              </a:rPr>
              <a:t>常用电子</a:t>
            </a:r>
            <a:r>
              <a:rPr lang="zh-CN" altLang="en-US" sz="3600" b="1" dirty="0" smtClean="0">
                <a:solidFill>
                  <a:srgbClr val="3333FF"/>
                </a:solidFill>
                <a:latin typeface="Helvetica" pitchFamily="34" charset="0"/>
                <a:ea typeface="宋体" pitchFamily="2" charset="-122"/>
              </a:rPr>
              <a:t>仪器的使用</a:t>
            </a:r>
            <a:endParaRPr lang="en-US" altLang="zh-CN" sz="3600" b="1" dirty="0">
              <a:solidFill>
                <a:srgbClr val="3333FF"/>
              </a:solidFill>
              <a:latin typeface="Helvetic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266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Acquire </a:t>
            </a:r>
            <a:r>
              <a:rPr lang="zh-CN" altLang="en-US" dirty="0" smtClean="0"/>
              <a:t>采样功能按键（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132" y="1299240"/>
            <a:ext cx="8637588" cy="524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775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Display</a:t>
            </a:r>
            <a:r>
              <a:rPr lang="zh-CN" altLang="en-US" dirty="0" smtClean="0"/>
              <a:t>显示功能按键（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63" y="1273765"/>
            <a:ext cx="8134350" cy="534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52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Display</a:t>
            </a:r>
            <a:r>
              <a:rPr lang="zh-CN" altLang="en-US" dirty="0"/>
              <a:t>显示功能按键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376" y="1379562"/>
            <a:ext cx="8647112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7981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Storage</a:t>
            </a:r>
            <a:r>
              <a:rPr lang="zh-CN" altLang="en-US" dirty="0" smtClean="0"/>
              <a:t>存储功能按键（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12776"/>
            <a:ext cx="8642350" cy="3960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759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Storage</a:t>
            </a:r>
            <a:r>
              <a:rPr lang="zh-CN" altLang="en-US" dirty="0"/>
              <a:t>存储</a:t>
            </a:r>
            <a:r>
              <a:rPr lang="zh-CN" altLang="en-US" dirty="0" smtClean="0"/>
              <a:t>功能</a:t>
            </a:r>
            <a:r>
              <a:rPr lang="zh-CN" altLang="en-US" dirty="0"/>
              <a:t>按键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440150"/>
            <a:ext cx="7926387" cy="4149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1547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Utility</a:t>
            </a:r>
            <a:r>
              <a:rPr lang="zh-CN" altLang="en-US" dirty="0" smtClean="0"/>
              <a:t>辅助系统功能按键（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521589"/>
            <a:ext cx="6552728" cy="4427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624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Utility</a:t>
            </a:r>
            <a:r>
              <a:rPr lang="zh-CN" altLang="en-US" dirty="0"/>
              <a:t>辅助系统</a:t>
            </a:r>
            <a:r>
              <a:rPr lang="zh-CN" altLang="en-US" dirty="0" smtClean="0"/>
              <a:t>功能</a:t>
            </a:r>
            <a:r>
              <a:rPr lang="zh-CN" altLang="en-US" dirty="0"/>
              <a:t>按键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1258590"/>
            <a:ext cx="8429625" cy="533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3149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Measure</a:t>
            </a:r>
            <a:r>
              <a:rPr lang="zh-CN" altLang="en-US" dirty="0" smtClean="0"/>
              <a:t>自动测量按键（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556792"/>
            <a:ext cx="6537325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532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Measure</a:t>
            </a:r>
            <a:r>
              <a:rPr lang="zh-CN" altLang="en-US" dirty="0"/>
              <a:t>自动测量</a:t>
            </a:r>
            <a:r>
              <a:rPr lang="zh-CN" altLang="en-US" dirty="0" smtClean="0"/>
              <a:t>按键（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1311547"/>
            <a:ext cx="8643938" cy="535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7222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Cursor</a:t>
            </a:r>
            <a:r>
              <a:rPr lang="zh-CN" altLang="en-US" dirty="0" smtClean="0"/>
              <a:t>光标测量按键（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3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87408"/>
            <a:ext cx="8203883" cy="359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937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提  纲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实验目的</a:t>
            </a:r>
            <a:endParaRPr lang="en-US" altLang="zh-CN" dirty="0" smtClean="0"/>
          </a:p>
          <a:p>
            <a:r>
              <a:rPr lang="zh-CN" altLang="en-US" dirty="0" smtClean="0"/>
              <a:t>实验</a:t>
            </a:r>
            <a:r>
              <a:rPr lang="zh-CN" altLang="en-US" dirty="0"/>
              <a:t>设备与</a:t>
            </a:r>
            <a:r>
              <a:rPr lang="zh-CN" altLang="en-US" dirty="0" smtClean="0"/>
              <a:t>材料</a:t>
            </a:r>
            <a:endParaRPr lang="en-US" altLang="zh-CN" dirty="0" smtClean="0"/>
          </a:p>
          <a:p>
            <a:r>
              <a:rPr lang="zh-CN" altLang="en-US" dirty="0" smtClean="0"/>
              <a:t>实验任务</a:t>
            </a:r>
            <a:endParaRPr lang="en-US" altLang="zh-CN" dirty="0" smtClean="0"/>
          </a:p>
          <a:p>
            <a:r>
              <a:rPr lang="zh-CN" altLang="en-US" dirty="0" smtClean="0"/>
              <a:t>实验原理</a:t>
            </a:r>
            <a:endParaRPr lang="en-US" altLang="zh-CN" dirty="0" smtClean="0"/>
          </a:p>
          <a:p>
            <a:r>
              <a:rPr lang="zh-CN" altLang="en-US" dirty="0" smtClean="0"/>
              <a:t>实验内容与步骤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4461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Cursor</a:t>
            </a:r>
            <a:r>
              <a:rPr lang="zh-CN" altLang="en-US" dirty="0"/>
              <a:t>光标</a:t>
            </a:r>
            <a:r>
              <a:rPr lang="zh-CN" altLang="en-US" dirty="0" smtClean="0"/>
              <a:t>测量按键（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12776"/>
            <a:ext cx="8624888" cy="450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69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Auto</a:t>
            </a:r>
            <a:r>
              <a:rPr lang="zh-CN" altLang="en-US" dirty="0" smtClean="0"/>
              <a:t>和</a:t>
            </a:r>
            <a:r>
              <a:rPr lang="en-US" altLang="zh-CN" dirty="0" smtClean="0"/>
              <a:t>Run/Stop</a:t>
            </a:r>
            <a:r>
              <a:rPr lang="zh-CN" altLang="en-US" dirty="0" smtClean="0"/>
              <a:t>功能按键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268760"/>
            <a:ext cx="8748712" cy="535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62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示波器信号输入电缆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>
            <a:normAutofit/>
          </a:bodyPr>
          <a:lstStyle/>
          <a:p>
            <a:r>
              <a:rPr lang="zh-CN" altLang="zh-CN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信号输入电缆的中部接被测信号，外壳接地</a:t>
            </a:r>
          </a:p>
          <a:p>
            <a:endParaRPr lang="zh-CN" altLang="en-US" sz="28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56" y="2446610"/>
            <a:ext cx="7848600" cy="4043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圆角矩形标注 7"/>
          <p:cNvSpPr>
            <a:spLocks noChangeArrowheads="1"/>
          </p:cNvSpPr>
          <p:nvPr/>
        </p:nvSpPr>
        <p:spPr bwMode="auto">
          <a:xfrm>
            <a:off x="246831" y="2060848"/>
            <a:ext cx="1500188" cy="500062"/>
          </a:xfrm>
          <a:prstGeom prst="wedgeRoundRectCallout">
            <a:avLst>
              <a:gd name="adj1" fmla="val 963"/>
              <a:gd name="adj2" fmla="val 80463"/>
              <a:gd name="adj3" fmla="val 16667"/>
            </a:avLst>
          </a:prstGeom>
          <a:solidFill>
            <a:schemeClr val="bg1"/>
          </a:solidFill>
          <a:ln w="25400" cmpd="sng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alibri" pitchFamily="34" charset="0"/>
              </a:rPr>
              <a:t>信号探头</a:t>
            </a:r>
          </a:p>
        </p:txBody>
      </p:sp>
      <p:sp>
        <p:nvSpPr>
          <p:cNvPr id="6" name="圆角矩形标注 8"/>
          <p:cNvSpPr>
            <a:spLocks noChangeArrowheads="1"/>
          </p:cNvSpPr>
          <p:nvPr/>
        </p:nvSpPr>
        <p:spPr bwMode="auto">
          <a:xfrm>
            <a:off x="1318394" y="4989785"/>
            <a:ext cx="1143000" cy="500063"/>
          </a:xfrm>
          <a:prstGeom prst="wedgeRoundRectCallout">
            <a:avLst>
              <a:gd name="adj1" fmla="val 37884"/>
              <a:gd name="adj2" fmla="val 78116"/>
              <a:gd name="adj3" fmla="val 16667"/>
            </a:avLst>
          </a:prstGeom>
          <a:solidFill>
            <a:schemeClr val="bg1"/>
          </a:solidFill>
          <a:ln w="25400" cmpd="sng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alibri" pitchFamily="34" charset="0"/>
              </a:rPr>
              <a:t>信号地</a:t>
            </a:r>
          </a:p>
        </p:txBody>
      </p:sp>
      <p:sp>
        <p:nvSpPr>
          <p:cNvPr id="7" name="圆角矩形标注 9"/>
          <p:cNvSpPr>
            <a:spLocks noChangeArrowheads="1"/>
          </p:cNvSpPr>
          <p:nvPr/>
        </p:nvSpPr>
        <p:spPr bwMode="auto">
          <a:xfrm>
            <a:off x="3175769" y="3989660"/>
            <a:ext cx="1857375" cy="857250"/>
          </a:xfrm>
          <a:prstGeom prst="wedgeRoundRectCallout">
            <a:avLst>
              <a:gd name="adj1" fmla="val 44981"/>
              <a:gd name="adj2" fmla="val -104838"/>
              <a:gd name="adj3" fmla="val 16667"/>
            </a:avLst>
          </a:prstGeom>
          <a:solidFill>
            <a:schemeClr val="bg1"/>
          </a:solidFill>
          <a:ln w="25400" cmpd="sng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新宋体" pitchFamily="49" charset="-122"/>
              </a:rPr>
              <a:t>信号衰减开关</a:t>
            </a:r>
            <a:endParaRPr lang="en-US" altLang="zh-CN" b="1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ea typeface="新宋体" pitchFamily="49" charset="-122"/>
            </a:endParaRPr>
          </a:p>
          <a:p>
            <a:pPr algn="ctr" eaLnBrk="1" hangingPunct="1"/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新宋体" pitchFamily="49" charset="-122"/>
              </a:rPr>
              <a:t>×1</a:t>
            </a:r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新宋体" pitchFamily="49" charset="-122"/>
              </a:rPr>
              <a:t>、</a:t>
            </a:r>
            <a:r>
              <a:rPr lang="en-US" altLang="zh-CN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新宋体" pitchFamily="49" charset="-122"/>
              </a:rPr>
              <a:t>×10</a:t>
            </a:r>
            <a:endParaRPr lang="zh-CN" altLang="en-US" b="1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ea typeface="新宋体" pitchFamily="49" charset="-122"/>
            </a:endParaRPr>
          </a:p>
        </p:txBody>
      </p:sp>
      <p:sp>
        <p:nvSpPr>
          <p:cNvPr id="8" name="圆角矩形标注 10"/>
          <p:cNvSpPr>
            <a:spLocks noChangeArrowheads="1"/>
          </p:cNvSpPr>
          <p:nvPr/>
        </p:nvSpPr>
        <p:spPr bwMode="auto">
          <a:xfrm>
            <a:off x="7176269" y="4061098"/>
            <a:ext cx="1500187" cy="500062"/>
          </a:xfrm>
          <a:prstGeom prst="wedgeRoundRectCallout">
            <a:avLst>
              <a:gd name="adj1" fmla="val 1745"/>
              <a:gd name="adj2" fmla="val 96870"/>
              <a:gd name="adj3" fmla="val 16667"/>
            </a:avLst>
          </a:prstGeom>
          <a:solidFill>
            <a:schemeClr val="bg1"/>
          </a:solidFill>
          <a:ln w="25400" cmpd="sng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b="1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alibri" pitchFamily="34" charset="0"/>
              </a:rPr>
              <a:t>接示波器</a:t>
            </a:r>
          </a:p>
        </p:txBody>
      </p:sp>
    </p:spTree>
    <p:extLst>
      <p:ext uri="{BB962C8B-B14F-4D97-AF65-F5344CB8AC3E}">
        <p14:creationId xmlns:p14="http://schemas.microsoft.com/office/powerpoint/2010/main" val="310725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示波器的读取</a:t>
            </a:r>
            <a:endParaRPr lang="zh-CN" alt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28800"/>
            <a:ext cx="8258175" cy="423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307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电压的读取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512" y="1340768"/>
            <a:ext cx="8784976" cy="452596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在示波器的</a:t>
            </a:r>
            <a:r>
              <a:rPr lang="en-US" altLang="zh-CN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Y</a:t>
            </a:r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轴方向读取格数，乘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上电压灵敏度就是被测电压，</a:t>
            </a:r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即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：被测电压 </a:t>
            </a:r>
            <a:r>
              <a:rPr lang="en-US" altLang="zh-CN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= 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格数</a:t>
            </a:r>
            <a:r>
              <a:rPr lang="en-US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en-US" altLang="zh-CN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div) </a:t>
            </a:r>
            <a:r>
              <a:rPr lang="en-US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×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灵敏度（</a:t>
            </a:r>
            <a:r>
              <a:rPr lang="en-US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V/div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）</a:t>
            </a:r>
            <a:endParaRPr lang="zh-CN" altLang="en-US" sz="24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endParaRPr lang="zh-CN" altLang="en-US" sz="2400" dirty="0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8"/>
          <a:stretch/>
        </p:blipFill>
        <p:spPr bwMode="auto">
          <a:xfrm rot="154177">
            <a:off x="1398268" y="2376654"/>
            <a:ext cx="6858291" cy="336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椭圆形标注 14"/>
          <p:cNvSpPr>
            <a:spLocks noChangeArrowheads="1"/>
          </p:cNvSpPr>
          <p:nvPr/>
        </p:nvSpPr>
        <p:spPr bwMode="auto">
          <a:xfrm>
            <a:off x="4067944" y="5883547"/>
            <a:ext cx="2592288" cy="785813"/>
          </a:xfrm>
          <a:prstGeom prst="wedgeEllipseCallout">
            <a:avLst>
              <a:gd name="adj1" fmla="val 36112"/>
              <a:gd name="adj2" fmla="val -194499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电压灵敏度调节</a:t>
            </a:r>
            <a:endParaRPr lang="zh-CN" altLang="en-US" dirty="0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6" name="圆角矩形标注 15"/>
          <p:cNvSpPr>
            <a:spLocks noChangeArrowheads="1"/>
          </p:cNvSpPr>
          <p:nvPr/>
        </p:nvSpPr>
        <p:spPr bwMode="auto">
          <a:xfrm>
            <a:off x="1088132" y="5840561"/>
            <a:ext cx="2403748" cy="612775"/>
          </a:xfrm>
          <a:prstGeom prst="wedgeRoundRectCallout">
            <a:avLst>
              <a:gd name="adj1" fmla="val 9077"/>
              <a:gd name="adj2" fmla="val -217980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电压灵敏度（</a:t>
            </a:r>
            <a:r>
              <a:rPr lang="en-US" altLang="zh-CN" dirty="0" smtClean="0">
                <a:solidFill>
                  <a:srgbClr val="FFFFFF"/>
                </a:solidFill>
                <a:latin typeface="Calibri" pitchFamily="34" charset="0"/>
              </a:rPr>
              <a:t>V/</a:t>
            </a:r>
            <a:r>
              <a:rPr lang="en-US" altLang="zh-CN" dirty="0" err="1" smtClean="0">
                <a:solidFill>
                  <a:srgbClr val="FFFFFF"/>
                </a:solidFill>
                <a:latin typeface="Calibri" pitchFamily="34" charset="0"/>
              </a:rPr>
              <a:t>Div</a:t>
            </a:r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）</a:t>
            </a:r>
            <a:endParaRPr lang="zh-CN" altLang="en-US" dirty="0">
              <a:solidFill>
                <a:srgbClr val="FFFFFF"/>
              </a:solidFill>
              <a:latin typeface="Calibri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088132" y="3356992"/>
            <a:ext cx="3123828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071304" y="4365104"/>
            <a:ext cx="3123828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331640" y="3356992"/>
            <a:ext cx="0" cy="1008112"/>
          </a:xfrm>
          <a:prstGeom prst="line">
            <a:avLst/>
          </a:prstGeom>
          <a:ln w="1270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657" y="3537882"/>
            <a:ext cx="1403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读取峰峰值电压</a:t>
            </a:r>
            <a:r>
              <a:rPr lang="en-US" altLang="zh-CN" sz="2000" b="1" dirty="0" smtClean="0"/>
              <a:t>V</a:t>
            </a:r>
            <a:r>
              <a:rPr lang="en-US" altLang="zh-CN" sz="2000" b="1" baseline="-25000" dirty="0" smtClean="0"/>
              <a:t>P-P</a:t>
            </a:r>
            <a:endParaRPr lang="zh-CN" altLang="en-US" sz="2000" b="1" baseline="-25000" dirty="0"/>
          </a:p>
        </p:txBody>
      </p:sp>
      <p:sp>
        <p:nvSpPr>
          <p:cNvPr id="14" name="圆角矩形标注 15"/>
          <p:cNvSpPr>
            <a:spLocks noChangeArrowheads="1"/>
          </p:cNvSpPr>
          <p:nvPr/>
        </p:nvSpPr>
        <p:spPr bwMode="auto">
          <a:xfrm>
            <a:off x="124470" y="2224604"/>
            <a:ext cx="2403748" cy="612775"/>
          </a:xfrm>
          <a:prstGeom prst="wedgeRoundRectCallout">
            <a:avLst>
              <a:gd name="adj1" fmla="val 32487"/>
              <a:gd name="adj2" fmla="val 195252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dirty="0">
                <a:solidFill>
                  <a:srgbClr val="FFFFFF"/>
                </a:solidFill>
                <a:latin typeface="Calibri" pitchFamily="34" charset="0"/>
              </a:rPr>
              <a:t>0</a:t>
            </a:r>
            <a:r>
              <a:rPr lang="zh-CN" altLang="en-US" dirty="0">
                <a:solidFill>
                  <a:srgbClr val="FFFFFF"/>
                </a:solidFill>
                <a:latin typeface="Calibri" pitchFamily="34" charset="0"/>
              </a:rPr>
              <a:t>电平标记</a:t>
            </a:r>
          </a:p>
        </p:txBody>
      </p:sp>
      <p:sp>
        <p:nvSpPr>
          <p:cNvPr id="15" name="椭圆形标注 14"/>
          <p:cNvSpPr>
            <a:spLocks noChangeArrowheads="1"/>
          </p:cNvSpPr>
          <p:nvPr/>
        </p:nvSpPr>
        <p:spPr bwMode="auto">
          <a:xfrm>
            <a:off x="5736195" y="2444472"/>
            <a:ext cx="2592288" cy="785813"/>
          </a:xfrm>
          <a:prstGeom prst="wedgeEllipseCallout">
            <a:avLst>
              <a:gd name="adj1" fmla="val -24357"/>
              <a:gd name="adj2" fmla="val 11395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dirty="0" smtClean="0">
                <a:solidFill>
                  <a:srgbClr val="FFFFFF"/>
                </a:solidFill>
                <a:latin typeface="Calibri" pitchFamily="34" charset="0"/>
              </a:rPr>
              <a:t>0</a:t>
            </a:r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电平标记调节</a:t>
            </a:r>
            <a:endParaRPr lang="zh-CN" altLang="en-US" dirty="0">
              <a:solidFill>
                <a:srgbClr val="FFFFFF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92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8"/>
          <a:stretch/>
        </p:blipFill>
        <p:spPr bwMode="auto">
          <a:xfrm rot="154177">
            <a:off x="1398268" y="2376654"/>
            <a:ext cx="6858291" cy="336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频率</a:t>
            </a:r>
            <a:r>
              <a:rPr lang="zh-CN" altLang="en-US" dirty="0" smtClean="0"/>
              <a:t>的读取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512" y="1340768"/>
            <a:ext cx="8784976" cy="452596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在示波器的</a:t>
            </a:r>
            <a:r>
              <a:rPr lang="en-US" altLang="zh-CN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X</a:t>
            </a:r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轴方向读取一个波形周期的格数，乘上频率旋钮位置上为每格多少时间就是周期；</a:t>
            </a:r>
            <a:r>
              <a:rPr lang="zh-CN" altLang="en-US" sz="2400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频率</a:t>
            </a:r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是周期的倒数</a:t>
            </a:r>
          </a:p>
          <a:p>
            <a:endParaRPr lang="zh-CN" altLang="en-US" sz="2400" dirty="0"/>
          </a:p>
        </p:txBody>
      </p:sp>
      <p:sp>
        <p:nvSpPr>
          <p:cNvPr id="9" name="圆角矩形标注 12"/>
          <p:cNvSpPr>
            <a:spLocks noChangeArrowheads="1"/>
          </p:cNvSpPr>
          <p:nvPr/>
        </p:nvSpPr>
        <p:spPr bwMode="auto">
          <a:xfrm>
            <a:off x="7104831" y="6169298"/>
            <a:ext cx="1571625" cy="357187"/>
          </a:xfrm>
          <a:prstGeom prst="wedgeRoundRectCallout">
            <a:avLst>
              <a:gd name="adj1" fmla="val -50551"/>
              <a:gd name="adj2" fmla="val -463639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时基调节</a:t>
            </a:r>
            <a:endParaRPr lang="zh-CN" altLang="en-US" dirty="0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10" name="椭圆形标注 14"/>
          <p:cNvSpPr>
            <a:spLocks noChangeArrowheads="1"/>
          </p:cNvSpPr>
          <p:nvPr/>
        </p:nvSpPr>
        <p:spPr bwMode="auto">
          <a:xfrm>
            <a:off x="1071303" y="5847829"/>
            <a:ext cx="3756109" cy="642937"/>
          </a:xfrm>
          <a:prstGeom prst="wedgeEllipseCallout">
            <a:avLst>
              <a:gd name="adj1" fmla="val 23033"/>
              <a:gd name="adj2" fmla="val -201940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时基（</a:t>
            </a:r>
            <a:r>
              <a:rPr lang="en-US" altLang="zh-CN" dirty="0" err="1" smtClean="0">
                <a:solidFill>
                  <a:srgbClr val="FFFFFF"/>
                </a:solidFill>
                <a:latin typeface="Calibri" pitchFamily="34" charset="0"/>
              </a:rPr>
              <a:t>ms</a:t>
            </a:r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、</a:t>
            </a:r>
            <a:r>
              <a:rPr lang="en-US" altLang="zh-CN" dirty="0" err="1" smtClean="0">
                <a:solidFill>
                  <a:srgbClr val="FFFFFF"/>
                </a:solidFill>
                <a:latin typeface="Calibri" pitchFamily="34" charset="0"/>
              </a:rPr>
              <a:t>μs</a:t>
            </a:r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、</a:t>
            </a:r>
            <a:r>
              <a:rPr lang="en-US" altLang="zh-CN" dirty="0" smtClean="0">
                <a:solidFill>
                  <a:srgbClr val="FFFFFF"/>
                </a:solidFill>
                <a:latin typeface="Calibri" pitchFamily="34" charset="0"/>
              </a:rPr>
              <a:t>ns/</a:t>
            </a:r>
            <a:r>
              <a:rPr lang="en-US" altLang="zh-CN" dirty="0" err="1" smtClean="0">
                <a:solidFill>
                  <a:srgbClr val="FFFFFF"/>
                </a:solidFill>
                <a:latin typeface="Calibri" pitchFamily="34" charset="0"/>
              </a:rPr>
              <a:t>Div</a:t>
            </a:r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）</a:t>
            </a:r>
            <a:endParaRPr lang="zh-CN" altLang="en-US" dirty="0">
              <a:solidFill>
                <a:srgbClr val="FFFFFF"/>
              </a:solidFill>
              <a:latin typeface="Calibri" pitchFamily="34" charset="0"/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2566824" y="3068960"/>
            <a:ext cx="0" cy="129614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2566824" y="3140968"/>
            <a:ext cx="366177" cy="0"/>
          </a:xfrm>
          <a:prstGeom prst="line">
            <a:avLst/>
          </a:prstGeom>
          <a:ln w="1270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23728" y="2349630"/>
            <a:ext cx="1728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读取一个周期的时长</a:t>
            </a:r>
            <a:endParaRPr lang="zh-CN" altLang="en-US" sz="2000" b="1" baseline="-25000" dirty="0">
              <a:solidFill>
                <a:schemeClr val="bg1"/>
              </a:solidFill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V="1">
            <a:off x="2933001" y="3068960"/>
            <a:ext cx="0" cy="129614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93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YB1638</a:t>
            </a:r>
            <a:r>
              <a:rPr lang="zh-CN" altLang="en-US" dirty="0" smtClean="0"/>
              <a:t>信号发生器面板结构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1246411"/>
            <a:ext cx="6840537" cy="441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755600" y="5584974"/>
            <a:ext cx="7416800" cy="955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50000"/>
              </a:lnSpc>
              <a:spcBef>
                <a:spcPct val="20000"/>
              </a:spcBef>
              <a:buChar char="•"/>
              <a:defRPr sz="26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1pPr>
            <a:lvl2pPr marL="742950" indent="-285750" eaLnBrk="0" hangingPunct="0">
              <a:lnSpc>
                <a:spcPct val="150000"/>
              </a:lnSpc>
              <a:spcBef>
                <a:spcPct val="20000"/>
              </a:spcBef>
              <a:buChar char="–"/>
              <a:defRPr sz="24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2pPr>
            <a:lvl3pPr marL="1143000" indent="-228600" eaLnBrk="0" hangingPunct="0">
              <a:lnSpc>
                <a:spcPct val="150000"/>
              </a:lnSpc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3pPr>
            <a:lvl4pPr marL="1600200" indent="-228600" eaLnBrk="0" hangingPunct="0">
              <a:lnSpc>
                <a:spcPct val="150000"/>
              </a:lnSpc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4pPr>
            <a:lvl5pPr marL="2057400" indent="-228600" eaLnBrk="0" hangingPunct="0">
              <a:lnSpc>
                <a:spcPct val="150000"/>
              </a:lnSpc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  7</a:t>
            </a:r>
            <a:r>
              <a:rPr lang="zh-CN" altLang="en-US" sz="2000" b="0" dirty="0">
                <a:latin typeface="Arial" pitchFamily="34" charset="0"/>
                <a:ea typeface="宋体" pitchFamily="2" charset="-122"/>
              </a:rPr>
              <a:t>是选择输出频率的范围</a:t>
            </a: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,                     11</a:t>
            </a:r>
            <a:r>
              <a:rPr lang="zh-CN" altLang="en-US" sz="2000" b="0" dirty="0">
                <a:latin typeface="Arial" pitchFamily="34" charset="0"/>
                <a:ea typeface="宋体" pitchFamily="2" charset="-122"/>
              </a:rPr>
              <a:t>是输出幅度大小</a:t>
            </a: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,  </a:t>
            </a:r>
          </a:p>
          <a:p>
            <a:pPr eaLnBrk="1" hangingPunct="1"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 13</a:t>
            </a:r>
            <a:r>
              <a:rPr lang="zh-CN" altLang="en-US" sz="2000" b="0" dirty="0">
                <a:latin typeface="Arial" pitchFamily="34" charset="0"/>
                <a:ea typeface="宋体" pitchFamily="2" charset="-122"/>
              </a:rPr>
              <a:t>是输出口可以输出三种类型波形</a:t>
            </a: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,     14</a:t>
            </a:r>
            <a:r>
              <a:rPr lang="zh-CN" altLang="en-US" sz="2000" b="0" dirty="0">
                <a:latin typeface="Arial" pitchFamily="34" charset="0"/>
                <a:ea typeface="宋体" pitchFamily="2" charset="-122"/>
              </a:rPr>
              <a:t>是输出</a:t>
            </a: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TTL</a:t>
            </a:r>
            <a:r>
              <a:rPr lang="zh-CN" altLang="en-US" sz="2000" b="0" dirty="0">
                <a:latin typeface="Arial" pitchFamily="34" charset="0"/>
                <a:ea typeface="宋体" pitchFamily="2" charset="-122"/>
              </a:rPr>
              <a:t>逻辑电平</a:t>
            </a: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.</a:t>
            </a:r>
            <a:endParaRPr lang="zh-CN" altLang="en-US" sz="2000" b="0" dirty="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179512" y="2244725"/>
            <a:ext cx="2304951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50000"/>
              </a:lnSpc>
              <a:spcBef>
                <a:spcPct val="20000"/>
              </a:spcBef>
              <a:buChar char="•"/>
              <a:defRPr sz="26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1pPr>
            <a:lvl2pPr marL="742950" indent="-285750" eaLnBrk="0" hangingPunct="0">
              <a:lnSpc>
                <a:spcPct val="150000"/>
              </a:lnSpc>
              <a:spcBef>
                <a:spcPct val="20000"/>
              </a:spcBef>
              <a:buChar char="–"/>
              <a:defRPr sz="24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2pPr>
            <a:lvl3pPr marL="1143000" indent="-228600" eaLnBrk="0" hangingPunct="0">
              <a:lnSpc>
                <a:spcPct val="150000"/>
              </a:lnSpc>
              <a:spcBef>
                <a:spcPct val="20000"/>
              </a:spcBef>
              <a:buChar char="•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3pPr>
            <a:lvl4pPr marL="1600200" indent="-228600" eaLnBrk="0" hangingPunct="0">
              <a:lnSpc>
                <a:spcPct val="150000"/>
              </a:lnSpc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4pPr>
            <a:lvl5pPr marL="2057400" indent="-228600" eaLnBrk="0" hangingPunct="0">
              <a:lnSpc>
                <a:spcPct val="150000"/>
              </a:lnSpc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5pPr>
            <a:lvl6pPr marL="2514600" indent="-2286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6pPr>
            <a:lvl7pPr marL="2971800" indent="-2286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7pPr>
            <a:lvl8pPr marL="3429000" indent="-2286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8pPr>
            <a:lvl9pPr marL="3886200" indent="-2286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b="1">
                <a:solidFill>
                  <a:schemeClr val="tx1"/>
                </a:solidFill>
                <a:latin typeface="Times New Roman" pitchFamily="18" charset="0"/>
                <a:ea typeface="新宋体" pitchFamily="49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1</a:t>
            </a:r>
            <a:r>
              <a:rPr lang="zh-CN" altLang="en-US" sz="2000" b="0" dirty="0">
                <a:latin typeface="Arial" pitchFamily="34" charset="0"/>
                <a:ea typeface="宋体" pitchFamily="2" charset="-122"/>
              </a:rPr>
              <a:t>是电源开关</a:t>
            </a: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,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endParaRPr lang="en-US" altLang="zh-CN" sz="2000" b="0" dirty="0">
              <a:latin typeface="Arial" pitchFamily="34" charset="0"/>
              <a:ea typeface="宋体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2000" b="0" dirty="0" smtClean="0">
                <a:latin typeface="Arial" pitchFamily="34" charset="0"/>
                <a:ea typeface="宋体" pitchFamily="2" charset="-122"/>
              </a:rPr>
              <a:t>2</a:t>
            </a:r>
            <a:r>
              <a:rPr lang="zh-CN" altLang="en-US" sz="2000" b="0" dirty="0">
                <a:latin typeface="Arial" pitchFamily="34" charset="0"/>
                <a:ea typeface="宋体" pitchFamily="2" charset="-122"/>
              </a:rPr>
              <a:t>是显示频率值</a:t>
            </a: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,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endParaRPr lang="en-US" altLang="zh-CN" sz="2000" b="0" dirty="0">
              <a:latin typeface="Arial" pitchFamily="34" charset="0"/>
              <a:ea typeface="宋体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2000" b="0" dirty="0" smtClean="0">
                <a:latin typeface="Arial" pitchFamily="34" charset="0"/>
                <a:ea typeface="宋体" pitchFamily="2" charset="-122"/>
              </a:rPr>
              <a:t>3</a:t>
            </a:r>
            <a:r>
              <a:rPr lang="zh-CN" altLang="en-US" sz="2000" b="0" dirty="0">
                <a:latin typeface="Arial" pitchFamily="34" charset="0"/>
                <a:ea typeface="宋体" pitchFamily="2" charset="-122"/>
              </a:rPr>
              <a:t>是频率微调</a:t>
            </a: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,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endParaRPr lang="en-US" altLang="zh-CN" sz="2000" b="0" dirty="0">
              <a:latin typeface="Arial" pitchFamily="34" charset="0"/>
              <a:ea typeface="宋体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itchFamily="34" charset="0"/>
              <a:buNone/>
            </a:pPr>
            <a:r>
              <a:rPr lang="en-US" altLang="zh-CN" sz="2000" b="0" dirty="0" smtClean="0">
                <a:latin typeface="Arial" pitchFamily="34" charset="0"/>
                <a:ea typeface="宋体" pitchFamily="2" charset="-122"/>
              </a:rPr>
              <a:t>5</a:t>
            </a:r>
            <a:r>
              <a:rPr lang="zh-CN" altLang="en-US" sz="2000" b="0" dirty="0">
                <a:latin typeface="Arial" pitchFamily="34" charset="0"/>
                <a:ea typeface="宋体" pitchFamily="2" charset="-122"/>
              </a:rPr>
              <a:t>是输出波形选择</a:t>
            </a:r>
            <a:r>
              <a:rPr lang="en-US" altLang="zh-CN" sz="2000" b="0" dirty="0">
                <a:latin typeface="Arial" pitchFamily="34" charset="0"/>
                <a:ea typeface="宋体" pitchFamily="2" charset="-122"/>
              </a:rPr>
              <a:t>,</a:t>
            </a:r>
            <a:endParaRPr lang="zh-CN" altLang="en-US" sz="2000" b="0" dirty="0"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388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数字万用表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测量</a:t>
            </a:r>
            <a:r>
              <a:rPr lang="zh-CN" altLang="en-US" dirty="0"/>
              <a:t>直流信号的电压、电流</a:t>
            </a:r>
          </a:p>
          <a:p>
            <a:r>
              <a:rPr lang="zh-CN" altLang="en-US" dirty="0"/>
              <a:t>测量交流信号的电压、电流</a:t>
            </a:r>
          </a:p>
          <a:p>
            <a:r>
              <a:rPr lang="zh-CN" altLang="en-US" dirty="0"/>
              <a:t>测量电阻的大小</a:t>
            </a:r>
          </a:p>
          <a:p>
            <a:r>
              <a:rPr lang="zh-CN" altLang="en-US" dirty="0"/>
              <a:t>二极管、三极管极性判断</a:t>
            </a:r>
          </a:p>
          <a:p>
            <a:endParaRPr lang="zh-CN" alt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1484784"/>
            <a:ext cx="2428875" cy="46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标注 3"/>
          <p:cNvSpPr/>
          <p:nvPr/>
        </p:nvSpPr>
        <p:spPr>
          <a:xfrm>
            <a:off x="4283968" y="3968480"/>
            <a:ext cx="1706488" cy="612648"/>
          </a:xfrm>
          <a:prstGeom prst="wedgeRectCallout">
            <a:avLst>
              <a:gd name="adj1" fmla="val 125910"/>
              <a:gd name="adj2" fmla="val 168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功能量程开关</a:t>
            </a:r>
          </a:p>
        </p:txBody>
      </p:sp>
      <p:sp>
        <p:nvSpPr>
          <p:cNvPr id="7" name="矩形标注 6"/>
          <p:cNvSpPr/>
          <p:nvPr/>
        </p:nvSpPr>
        <p:spPr>
          <a:xfrm>
            <a:off x="6402288" y="878216"/>
            <a:ext cx="1706488" cy="612648"/>
          </a:xfrm>
          <a:prstGeom prst="wedgeRectCallout">
            <a:avLst>
              <a:gd name="adj1" fmla="val 55581"/>
              <a:gd name="adj2" fmla="val 4677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直流电压档位</a:t>
            </a:r>
            <a:endParaRPr lang="zh-CN" altLang="en-US" dirty="0"/>
          </a:p>
        </p:txBody>
      </p:sp>
      <p:sp>
        <p:nvSpPr>
          <p:cNvPr id="8" name="矩形标注 7"/>
          <p:cNvSpPr/>
          <p:nvPr/>
        </p:nvSpPr>
        <p:spPr>
          <a:xfrm>
            <a:off x="4283968" y="5779035"/>
            <a:ext cx="1706488" cy="612648"/>
          </a:xfrm>
          <a:prstGeom prst="wedgeRectCallout">
            <a:avLst>
              <a:gd name="adj1" fmla="val 172795"/>
              <a:gd name="adj2" fmla="val -1945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交流电压档位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683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电路设计实验箱</a:t>
            </a:r>
            <a:endParaRPr lang="zh-CN" altLang="en-US" dirty="0"/>
          </a:p>
        </p:txBody>
      </p:sp>
      <p:pic>
        <p:nvPicPr>
          <p:cNvPr id="2050" name="Picture 2" descr="C:\Users\董亚波\Desktop\IMG_20160926_17002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21015" y="1268760"/>
            <a:ext cx="6840760" cy="513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圆角矩形标注 12"/>
          <p:cNvSpPr>
            <a:spLocks noChangeArrowheads="1"/>
          </p:cNvSpPr>
          <p:nvPr/>
        </p:nvSpPr>
        <p:spPr bwMode="auto">
          <a:xfrm>
            <a:off x="0" y="1556792"/>
            <a:ext cx="2160240" cy="936104"/>
          </a:xfrm>
          <a:prstGeom prst="wedgeRoundRectCallout">
            <a:avLst>
              <a:gd name="adj1" fmla="val 61325"/>
              <a:gd name="adj2" fmla="val -16724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 dirty="0" smtClean="0">
                <a:solidFill>
                  <a:srgbClr val="FFFFFF"/>
                </a:solidFill>
                <a:latin typeface="Calibri" pitchFamily="34" charset="0"/>
              </a:rPr>
              <a:t>2</a:t>
            </a:r>
            <a:r>
              <a:rPr lang="zh-CN" altLang="en-US" sz="2000" dirty="0" smtClean="0">
                <a:solidFill>
                  <a:srgbClr val="FFFFFF"/>
                </a:solidFill>
                <a:latin typeface="Calibri" pitchFamily="34" charset="0"/>
              </a:rPr>
              <a:t>、打开最上面的黑色开关</a:t>
            </a:r>
            <a:endParaRPr lang="zh-CN" altLang="en-US" sz="2000" dirty="0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6" name="圆角矩形标注 12"/>
          <p:cNvSpPr>
            <a:spLocks noChangeArrowheads="1"/>
          </p:cNvSpPr>
          <p:nvPr/>
        </p:nvSpPr>
        <p:spPr bwMode="auto">
          <a:xfrm>
            <a:off x="5364088" y="620688"/>
            <a:ext cx="2160240" cy="936104"/>
          </a:xfrm>
          <a:prstGeom prst="wedgeRoundRectCallout">
            <a:avLst>
              <a:gd name="adj1" fmla="val 62207"/>
              <a:gd name="adj2" fmla="val 174569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000" dirty="0" smtClean="0">
                <a:solidFill>
                  <a:srgbClr val="FFFFFF"/>
                </a:solidFill>
                <a:latin typeface="Calibri" pitchFamily="34" charset="0"/>
              </a:rPr>
              <a:t>1</a:t>
            </a:r>
            <a:r>
              <a:rPr lang="zh-CN" altLang="en-US" sz="2000" dirty="0" smtClean="0">
                <a:solidFill>
                  <a:srgbClr val="FFFFFF"/>
                </a:solidFill>
                <a:latin typeface="Calibri" pitchFamily="34" charset="0"/>
              </a:rPr>
              <a:t>、打开侧面的船型开关</a:t>
            </a:r>
            <a:endParaRPr lang="zh-CN" altLang="en-US" sz="2000" dirty="0">
              <a:solidFill>
                <a:srgbClr val="FFFFFF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56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</a:t>
            </a:r>
            <a:r>
              <a:rPr lang="zh-CN" altLang="en-US" dirty="0" smtClean="0"/>
              <a:t>内容</a:t>
            </a:r>
            <a:r>
              <a:rPr lang="zh-CN" altLang="en-US" dirty="0"/>
              <a:t>与步骤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测量实验箱中的直流电源</a:t>
            </a:r>
            <a:endParaRPr lang="en-US" altLang="zh-CN" dirty="0" smtClean="0"/>
          </a:p>
          <a:p>
            <a:r>
              <a:rPr lang="zh-CN" altLang="en-US" dirty="0" smtClean="0"/>
              <a:t>用</a:t>
            </a:r>
            <a:r>
              <a:rPr lang="zh-CN" altLang="en-US" dirty="0"/>
              <a:t>示波器测量正弦波信号</a:t>
            </a:r>
          </a:p>
          <a:p>
            <a:r>
              <a:rPr lang="zh-CN" altLang="en-US" dirty="0" smtClean="0"/>
              <a:t>测量</a:t>
            </a:r>
            <a:r>
              <a:rPr lang="en-US" altLang="zh-CN" dirty="0" smtClean="0"/>
              <a:t>YB1638</a:t>
            </a:r>
            <a:r>
              <a:rPr lang="zh-CN" altLang="en-US" dirty="0" smtClean="0"/>
              <a:t>型函数信号发生器输出电压</a:t>
            </a:r>
          </a:p>
          <a:p>
            <a:r>
              <a:rPr lang="zh-CN" altLang="en-US" dirty="0" smtClean="0"/>
              <a:t>测量二极管</a:t>
            </a:r>
            <a:r>
              <a:rPr lang="zh-CN" altLang="en-US" dirty="0"/>
              <a:t>的单向导通特性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080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实验目的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507288" cy="5184576"/>
          </a:xfrm>
        </p:spPr>
        <p:txBody>
          <a:bodyPr>
            <a:normAutofit/>
          </a:bodyPr>
          <a:lstStyle/>
          <a:p>
            <a:r>
              <a:rPr lang="zh-CN" altLang="en-US" dirty="0"/>
              <a:t>认识常用电子器件</a:t>
            </a:r>
          </a:p>
          <a:p>
            <a:r>
              <a:rPr lang="zh-CN" altLang="en-US" dirty="0"/>
              <a:t>学会数字示波器、数字信号发生器（函数信号发生器）、直流稳压电源、万用表</a:t>
            </a:r>
            <a:r>
              <a:rPr lang="zh-CN" altLang="en-US" dirty="0" smtClean="0"/>
              <a:t>等常用电子仪器</a:t>
            </a:r>
            <a:r>
              <a:rPr lang="zh-CN" altLang="en-US" dirty="0"/>
              <a:t>的使用</a:t>
            </a:r>
          </a:p>
          <a:p>
            <a:r>
              <a:rPr lang="zh-CN" altLang="en-US" dirty="0"/>
              <a:t>掌握用数字示波器来测量脉冲波形及幅度和频率的参数</a:t>
            </a:r>
          </a:p>
          <a:p>
            <a:r>
              <a:rPr lang="zh-CN" altLang="en-US" dirty="0" smtClean="0"/>
              <a:t>掌握</a:t>
            </a:r>
            <a:r>
              <a:rPr lang="zh-CN" altLang="en-US" dirty="0"/>
              <a:t>万用表测量电压、电阻及二极管的通断的判别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165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测量试验箱中的直流电源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将万用表</a:t>
            </a:r>
            <a:r>
              <a:rPr lang="zh-CN" altLang="en-US" sz="2400" dirty="0" smtClean="0"/>
              <a:t>功能量程开关</a:t>
            </a:r>
            <a:r>
              <a:rPr lang="zh-CN" altLang="en-US" sz="2400" dirty="0"/>
              <a:t>置于</a:t>
            </a:r>
            <a:r>
              <a:rPr lang="zh-CN" altLang="en-US" sz="2400" dirty="0" smtClean="0"/>
              <a:t>直流电压</a:t>
            </a:r>
            <a:r>
              <a:rPr lang="en-US" altLang="zh-CN" sz="2400" dirty="0"/>
              <a:t>(V-</a:t>
            </a:r>
            <a:r>
              <a:rPr lang="en-US" altLang="zh-CN" sz="2400" dirty="0" smtClean="0"/>
              <a:t>)</a:t>
            </a:r>
            <a:r>
              <a:rPr lang="zh-CN" altLang="en-US" sz="2400" dirty="0" smtClean="0"/>
              <a:t>档位和合适的量程，</a:t>
            </a:r>
            <a:r>
              <a:rPr lang="zh-CN" altLang="en-US" sz="2400" dirty="0"/>
              <a:t>将红表笔</a:t>
            </a:r>
            <a:r>
              <a:rPr lang="zh-CN" altLang="en-US" sz="2400" dirty="0" smtClean="0"/>
              <a:t>插入实验台</a:t>
            </a:r>
            <a:r>
              <a:rPr lang="en-US" altLang="zh-CN" sz="2400" dirty="0" smtClean="0"/>
              <a:t>5V</a:t>
            </a:r>
            <a:r>
              <a:rPr lang="zh-CN" altLang="en-US" sz="2400" dirty="0" smtClean="0"/>
              <a:t>插孔</a:t>
            </a:r>
            <a:r>
              <a:rPr lang="zh-CN" altLang="en-US" sz="2400" dirty="0"/>
              <a:t>，黑表笔</a:t>
            </a:r>
            <a:r>
              <a:rPr lang="zh-CN" altLang="en-US" sz="2400" dirty="0" smtClean="0"/>
              <a:t>插入</a:t>
            </a:r>
            <a:r>
              <a:rPr lang="en-US" altLang="zh-CN" sz="2400" dirty="0" smtClean="0"/>
              <a:t>GND</a:t>
            </a:r>
            <a:r>
              <a:rPr lang="zh-CN" altLang="en-US" sz="2400" dirty="0" smtClean="0"/>
              <a:t>插孔，记录万用表显示电压</a:t>
            </a:r>
            <a:endParaRPr lang="en-US" altLang="zh-CN" sz="2400" dirty="0" smtClean="0"/>
          </a:p>
          <a:p>
            <a:r>
              <a:rPr lang="zh-CN" altLang="en-US" sz="2400" dirty="0" smtClean="0"/>
              <a:t>将示波器信号地接</a:t>
            </a:r>
            <a:r>
              <a:rPr lang="en-US" altLang="zh-CN" sz="2400" dirty="0" smtClean="0"/>
              <a:t>GND</a:t>
            </a:r>
            <a:r>
              <a:rPr lang="zh-CN" altLang="en-US" sz="2400" dirty="0" smtClean="0"/>
              <a:t>插孔，信号探头接</a:t>
            </a:r>
            <a:r>
              <a:rPr lang="en-US" altLang="zh-CN" sz="2400" dirty="0" smtClean="0"/>
              <a:t>5V</a:t>
            </a:r>
            <a:r>
              <a:rPr lang="zh-CN" altLang="en-US" sz="2400" dirty="0" smtClean="0"/>
              <a:t>插孔，测量示波器的电压波形与</a:t>
            </a:r>
            <a:r>
              <a:rPr lang="en-US" altLang="zh-CN" sz="2400" dirty="0" smtClean="0"/>
              <a:t>0</a:t>
            </a:r>
            <a:r>
              <a:rPr lang="zh-CN" altLang="en-US" sz="2400" dirty="0" smtClean="0"/>
              <a:t>电平标记之间的格数，计算出测量到的电压值</a:t>
            </a:r>
            <a:endParaRPr lang="zh-CN" altLang="en-US" sz="2400" dirty="0"/>
          </a:p>
        </p:txBody>
      </p:sp>
      <p:graphicFrame>
        <p:nvGraphicFramePr>
          <p:cNvPr id="4" name="Group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659171"/>
              </p:ext>
            </p:extLst>
          </p:nvPr>
        </p:nvGraphicFramePr>
        <p:xfrm>
          <a:off x="827584" y="4077072"/>
          <a:ext cx="7415213" cy="1060450"/>
        </p:xfrm>
        <a:graphic>
          <a:graphicData uri="http://schemas.openxmlformats.org/drawingml/2006/table">
            <a:tbl>
              <a:tblPr/>
              <a:tblGrid>
                <a:gridCol w="2081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18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08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7675"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直流稳压电源输出</a:t>
                      </a:r>
                      <a:endParaRPr kumimoji="0" lang="zh-CN" altLang="zh-CN" sz="2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示波器读数</a:t>
                      </a:r>
                      <a:endParaRPr kumimoji="0" lang="zh-CN" altLang="zh-CN" sz="2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灵敏度</a:t>
                      </a:r>
                      <a:endParaRPr kumimoji="0" lang="zh-CN" altLang="zh-CN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示波器折算值</a:t>
                      </a:r>
                      <a:endParaRPr kumimoji="0" lang="zh-CN" altLang="zh-CN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万用表读数</a:t>
                      </a:r>
                      <a:endParaRPr kumimoji="0" lang="zh-CN" altLang="zh-CN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775"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+5V</a:t>
                      </a:r>
                      <a:endParaRPr kumimoji="0" lang="en-US" altLang="zh-CN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Div</a:t>
                      </a:r>
                      <a:endParaRPr kumimoji="0" lang="en-US" altLang="zh-CN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V/Div</a:t>
                      </a:r>
                      <a:endParaRPr kumimoji="0" lang="en-US" altLang="zh-CN" sz="2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V</a:t>
                      </a:r>
                      <a:endParaRPr kumimoji="0" lang="en-US" altLang="zh-CN" sz="2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V</a:t>
                      </a:r>
                      <a:endParaRPr kumimoji="0" lang="zh-CN" altLang="en-US" sz="2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129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万用表连接</a:t>
            </a:r>
            <a:endParaRPr lang="zh-CN" altLang="en-US" dirty="0"/>
          </a:p>
        </p:txBody>
      </p:sp>
      <p:pic>
        <p:nvPicPr>
          <p:cNvPr id="3074" name="Picture 2" descr="C:\Users\董亚波\Desktop\IMG_20160926_17093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19872" y="204121"/>
            <a:ext cx="4680519" cy="6240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75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用示波器测量正弦波信号（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1309"/>
            <a:ext cx="8229600" cy="4525963"/>
          </a:xfrm>
        </p:spPr>
        <p:txBody>
          <a:bodyPr>
            <a:normAutofit/>
          </a:bodyPr>
          <a:lstStyle/>
          <a:p>
            <a:r>
              <a:rPr lang="zh-CN" altLang="en-US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频率（周期）测量：通过选择频率范围开关和频率调节旋钮使</a:t>
            </a:r>
            <a:r>
              <a:rPr lang="en-US" altLang="zh-CN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YB1638</a:t>
            </a:r>
            <a:r>
              <a:rPr lang="zh-CN" altLang="en-US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型函数信号发生器发出频率分别为</a:t>
            </a:r>
            <a:r>
              <a:rPr lang="en-US" altLang="zh-CN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100Hz</a:t>
            </a:r>
            <a:r>
              <a:rPr lang="zh-CN" altLang="en-US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、</a:t>
            </a:r>
            <a:r>
              <a:rPr lang="en-US" altLang="zh-CN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10KHz</a:t>
            </a:r>
            <a:r>
              <a:rPr lang="zh-CN" altLang="en-US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和</a:t>
            </a:r>
            <a:r>
              <a:rPr lang="en-US" altLang="zh-CN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100KHz</a:t>
            </a:r>
            <a:r>
              <a:rPr lang="zh-CN" altLang="en-US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的正弦波，用示波器测出上述信号的周期和频率，比较是否与刻度值相一致，并将数据记入下表</a:t>
            </a:r>
          </a:p>
          <a:p>
            <a:endParaRPr lang="zh-CN" altLang="en-US" sz="2800" dirty="0"/>
          </a:p>
        </p:txBody>
      </p:sp>
      <p:pic>
        <p:nvPicPr>
          <p:cNvPr id="4" name="Picture 6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14" y="3645024"/>
            <a:ext cx="8134350" cy="278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912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用示波器测量正弦波信号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6" descr="照片_001_2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74" y="1381844"/>
            <a:ext cx="63023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圆角矩形标注 12"/>
          <p:cNvSpPr>
            <a:spLocks noChangeArrowheads="1"/>
          </p:cNvSpPr>
          <p:nvPr/>
        </p:nvSpPr>
        <p:spPr bwMode="auto">
          <a:xfrm>
            <a:off x="6983760" y="4509120"/>
            <a:ext cx="2160240" cy="936104"/>
          </a:xfrm>
          <a:prstGeom prst="wedgeRoundRectCallout">
            <a:avLst>
              <a:gd name="adj1" fmla="val -221002"/>
              <a:gd name="adj2" fmla="val 94671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 dirty="0" smtClean="0">
                <a:solidFill>
                  <a:srgbClr val="FFFFFF"/>
                </a:solidFill>
                <a:latin typeface="Calibri" pitchFamily="34" charset="0"/>
              </a:rPr>
              <a:t>示波器信号地接信号发生器负极</a:t>
            </a:r>
            <a:endParaRPr lang="zh-CN" altLang="en-US" sz="2000" dirty="0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6" name="圆角矩形标注 12"/>
          <p:cNvSpPr>
            <a:spLocks noChangeArrowheads="1"/>
          </p:cNvSpPr>
          <p:nvPr/>
        </p:nvSpPr>
        <p:spPr bwMode="auto">
          <a:xfrm>
            <a:off x="-13138" y="3017490"/>
            <a:ext cx="2160240" cy="936104"/>
          </a:xfrm>
          <a:prstGeom prst="wedgeRoundRectCallout">
            <a:avLst>
              <a:gd name="adj1" fmla="val 33784"/>
              <a:gd name="adj2" fmla="val 134119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 dirty="0" smtClean="0">
                <a:solidFill>
                  <a:srgbClr val="FFFFFF"/>
                </a:solidFill>
                <a:latin typeface="Calibri" pitchFamily="34" charset="0"/>
              </a:rPr>
              <a:t>示波器信号探头信号发生器正极</a:t>
            </a:r>
            <a:endParaRPr lang="zh-CN" altLang="en-US" sz="2000" dirty="0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672506" y="1434707"/>
            <a:ext cx="144016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/>
              <a:t>示波器和信号发生器连线方法</a:t>
            </a:r>
          </a:p>
        </p:txBody>
      </p:sp>
    </p:spTree>
    <p:extLst>
      <p:ext uri="{BB962C8B-B14F-4D97-AF65-F5344CB8AC3E}">
        <p14:creationId xmlns:p14="http://schemas.microsoft.com/office/powerpoint/2010/main" val="4008640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用示波器测量正弦波信号（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351309"/>
            <a:ext cx="8507288" cy="4525963"/>
          </a:xfrm>
        </p:spPr>
        <p:txBody>
          <a:bodyPr>
            <a:normAutofit/>
          </a:bodyPr>
          <a:lstStyle/>
          <a:p>
            <a:r>
              <a:rPr lang="zh-CN" altLang="zh-CN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将</a:t>
            </a:r>
            <a:r>
              <a:rPr lang="zh-CN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信号发生器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输出</a:t>
            </a:r>
            <a:r>
              <a:rPr lang="zh-CN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的</a:t>
            </a:r>
            <a:r>
              <a:rPr lang="zh-CN" altLang="zh-CN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频率通过频率</a:t>
            </a:r>
            <a:r>
              <a:rPr lang="zh-CN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波段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选择范围按键</a:t>
            </a:r>
            <a:r>
              <a:rPr lang="zh-CN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、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频率</a:t>
            </a:r>
            <a:r>
              <a:rPr lang="zh-CN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微调</a:t>
            </a:r>
            <a:r>
              <a:rPr lang="zh-CN" altLang="zh-CN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旋钮调</a:t>
            </a:r>
            <a:r>
              <a:rPr lang="zh-CN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到所</a:t>
            </a:r>
            <a:r>
              <a:rPr lang="zh-CN" altLang="zh-CN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需要的频率</a:t>
            </a:r>
            <a:r>
              <a:rPr lang="zh-CN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，</a:t>
            </a:r>
            <a:r>
              <a:rPr lang="zh-CN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通过</a:t>
            </a:r>
            <a:r>
              <a:rPr lang="zh-CN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数码管显示</a:t>
            </a:r>
            <a:r>
              <a:rPr lang="zh-CN" alt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输出信号的频率值</a:t>
            </a:r>
            <a:r>
              <a:rPr lang="zh-CN" altLang="zh-CN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。</a:t>
            </a:r>
            <a:endParaRPr lang="zh-CN" altLang="en-US" sz="2400" dirty="0"/>
          </a:p>
        </p:txBody>
      </p:sp>
      <p:pic>
        <p:nvPicPr>
          <p:cNvPr id="5" name="图片 13" descr="照片_001_2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2565" y="2522876"/>
            <a:ext cx="4483100" cy="3659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圆角矩形标注 11"/>
          <p:cNvSpPr>
            <a:spLocks noChangeArrowheads="1"/>
          </p:cNvSpPr>
          <p:nvPr/>
        </p:nvSpPr>
        <p:spPr bwMode="auto">
          <a:xfrm>
            <a:off x="369315" y="5737563"/>
            <a:ext cx="2714625" cy="642938"/>
          </a:xfrm>
          <a:prstGeom prst="wedgeRoundRectCallout">
            <a:avLst>
              <a:gd name="adj1" fmla="val 155977"/>
              <a:gd name="adj2" fmla="val -106389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rgbClr val="FFFFFF"/>
                </a:solidFill>
                <a:latin typeface="Calibri" pitchFamily="34" charset="0"/>
              </a:rPr>
              <a:t>频率波段选择范围按键</a:t>
            </a:r>
          </a:p>
        </p:txBody>
      </p:sp>
      <p:sp>
        <p:nvSpPr>
          <p:cNvPr id="7" name="圆角矩形标注 12"/>
          <p:cNvSpPr>
            <a:spLocks noChangeArrowheads="1"/>
          </p:cNvSpPr>
          <p:nvPr/>
        </p:nvSpPr>
        <p:spPr bwMode="auto">
          <a:xfrm>
            <a:off x="726503" y="4880313"/>
            <a:ext cx="1643062" cy="571500"/>
          </a:xfrm>
          <a:prstGeom prst="wedgeRoundRectCallout">
            <a:avLst>
              <a:gd name="adj1" fmla="val 183514"/>
              <a:gd name="adj2" fmla="val 67500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rgbClr val="FFFFFF"/>
                </a:solidFill>
                <a:latin typeface="Calibri" pitchFamily="34" charset="0"/>
              </a:rPr>
              <a:t>频率微调旋钮</a:t>
            </a:r>
          </a:p>
        </p:txBody>
      </p:sp>
      <p:sp>
        <p:nvSpPr>
          <p:cNvPr id="8" name="矩形标注 14"/>
          <p:cNvSpPr>
            <a:spLocks noChangeArrowheads="1"/>
          </p:cNvSpPr>
          <p:nvPr/>
        </p:nvSpPr>
        <p:spPr bwMode="auto">
          <a:xfrm>
            <a:off x="655065" y="3880188"/>
            <a:ext cx="1357313" cy="642938"/>
          </a:xfrm>
          <a:prstGeom prst="wedgeRectCallout">
            <a:avLst>
              <a:gd name="adj1" fmla="val 229690"/>
              <a:gd name="adj2" fmla="val 155833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rgbClr val="FFFFFF"/>
                </a:solidFill>
                <a:latin typeface="Calibri" pitchFamily="34" charset="0"/>
              </a:rPr>
              <a:t>频率显示值</a:t>
            </a:r>
          </a:p>
        </p:txBody>
      </p:sp>
    </p:spTree>
    <p:extLst>
      <p:ext uri="{BB962C8B-B14F-4D97-AF65-F5344CB8AC3E}">
        <p14:creationId xmlns:p14="http://schemas.microsoft.com/office/powerpoint/2010/main" val="139502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0832" y="242392"/>
            <a:ext cx="7797552" cy="95436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测量</a:t>
            </a:r>
            <a:r>
              <a:rPr lang="en-US" altLang="zh-CN" dirty="0" smtClean="0"/>
              <a:t>YB1638</a:t>
            </a:r>
            <a:r>
              <a:rPr lang="zh-CN" altLang="en-US" dirty="0" smtClean="0"/>
              <a:t>信号发生器输出电压（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1412776"/>
            <a:ext cx="8758808" cy="4525963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让信号发生器输出</a:t>
            </a:r>
            <a:r>
              <a:rPr lang="en-US" altLang="zh-CN" sz="2800" dirty="0"/>
              <a:t>1KHz</a:t>
            </a:r>
            <a:r>
              <a:rPr lang="zh-CN" altLang="en-US" sz="2800" dirty="0"/>
              <a:t>、</a:t>
            </a:r>
            <a:r>
              <a:rPr lang="en-US" altLang="zh-CN" sz="2800" dirty="0"/>
              <a:t>1--3V</a:t>
            </a:r>
            <a:r>
              <a:rPr lang="zh-CN" altLang="en-US" sz="2800" dirty="0"/>
              <a:t>任意的正弦波信号</a:t>
            </a:r>
            <a:r>
              <a:rPr lang="zh-CN" altLang="en-US" sz="2800" dirty="0" smtClean="0"/>
              <a:t>，将</a:t>
            </a:r>
            <a:r>
              <a:rPr lang="zh-CN" altLang="en-US" sz="2800" dirty="0"/>
              <a:t>信号发生器的输出接到示波器，用示波器</a:t>
            </a:r>
            <a:r>
              <a:rPr lang="zh-CN" altLang="en-US" sz="2800" dirty="0" smtClean="0"/>
              <a:t>测量峰峰值</a:t>
            </a:r>
            <a:endParaRPr lang="zh-CN" altLang="en-US" sz="2800" dirty="0"/>
          </a:p>
          <a:p>
            <a:r>
              <a:rPr lang="zh-CN" altLang="en-US" sz="2800" dirty="0"/>
              <a:t>将万用表功能量程</a:t>
            </a:r>
            <a:r>
              <a:rPr lang="zh-CN" altLang="en-US" sz="2800" dirty="0" smtClean="0"/>
              <a:t>开关置于交流电压档位和合适量程，测量</a:t>
            </a:r>
            <a:r>
              <a:rPr lang="zh-CN" altLang="en-US" sz="2800" dirty="0"/>
              <a:t>信号发生器输出的信号</a:t>
            </a:r>
            <a:r>
              <a:rPr lang="zh-CN" altLang="en-US" sz="2800" dirty="0" smtClean="0"/>
              <a:t>的有效值</a:t>
            </a:r>
            <a:endParaRPr lang="zh-CN" altLang="en-US" sz="2800" dirty="0"/>
          </a:p>
          <a:p>
            <a:r>
              <a:rPr lang="zh-CN" altLang="en-US" sz="2800" dirty="0" smtClean="0"/>
              <a:t>示波器测量的峰峰值折算成有效值，与</a:t>
            </a:r>
            <a:r>
              <a:rPr lang="zh-CN" altLang="en-US" sz="2800" dirty="0"/>
              <a:t>万用表用交流档</a:t>
            </a:r>
            <a:r>
              <a:rPr lang="zh-CN" altLang="en-US" sz="2800" dirty="0" smtClean="0"/>
              <a:t>读取的有效值</a:t>
            </a:r>
            <a:r>
              <a:rPr lang="zh-CN" altLang="en-US" sz="2800" dirty="0"/>
              <a:t>进行比较</a:t>
            </a:r>
          </a:p>
          <a:p>
            <a:endParaRPr lang="zh-CN" altLang="en-US" sz="2800" dirty="0"/>
          </a:p>
        </p:txBody>
      </p:sp>
      <p:graphicFrame>
        <p:nvGraphicFramePr>
          <p:cNvPr id="4" name="Group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338345"/>
              </p:ext>
            </p:extLst>
          </p:nvPr>
        </p:nvGraphicFramePr>
        <p:xfrm>
          <a:off x="467544" y="4941168"/>
          <a:ext cx="8123237" cy="1122363"/>
        </p:xfrm>
        <a:graphic>
          <a:graphicData uri="http://schemas.openxmlformats.org/drawingml/2006/table">
            <a:tbl>
              <a:tblPr/>
              <a:tblGrid>
                <a:gridCol w="2500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0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7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8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01663"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宋体" pitchFamily="49" charset="-122"/>
                        </a:rPr>
                        <a:t>函数发生器输出频率</a:t>
                      </a:r>
                    </a:p>
                  </a:txBody>
                  <a:tcPr marL="91436" marR="91436" marT="45731" marB="4573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tc gridSpan="2"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宋体" pitchFamily="49" charset="-122"/>
                        </a:rPr>
                        <a:t>示波器读取值</a:t>
                      </a:r>
                    </a:p>
                  </a:txBody>
                  <a:tcPr marL="91436" marR="91436" marT="45731" marB="4573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宋体" pitchFamily="49" charset="-122"/>
                        </a:rPr>
                        <a:t>折算有效值</a:t>
                      </a:r>
                    </a:p>
                  </a:txBody>
                  <a:tcPr marL="91436" marR="91436" marT="45731" marB="4573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万用表读取值</a:t>
                      </a:r>
                    </a:p>
                  </a:txBody>
                  <a:tcPr marL="91436" marR="91436" marT="45731" marB="4573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700"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宋体" pitchFamily="49" charset="-122"/>
                        </a:rPr>
                        <a:t>1KHz</a:t>
                      </a:r>
                    </a:p>
                  </a:txBody>
                  <a:tcPr marL="91436" marR="91436" marT="45731" marB="4573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宋体" pitchFamily="49" charset="-122"/>
                        </a:rPr>
                        <a:t>div</a:t>
                      </a:r>
                    </a:p>
                  </a:txBody>
                  <a:tcPr marL="91436" marR="91436" marT="45731" marB="4573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宋体" pitchFamily="49" charset="-122"/>
                        </a:rPr>
                        <a:t>V/div</a:t>
                      </a:r>
                    </a:p>
                  </a:txBody>
                  <a:tcPr marL="91436" marR="91436" marT="45731" marB="4573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宋体" pitchFamily="49" charset="-122"/>
                        </a:rPr>
                        <a:t>V</a:t>
                      </a:r>
                    </a:p>
                  </a:txBody>
                  <a:tcPr marL="91436" marR="91436" marT="45731" marB="4573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宋体" pitchFamily="49" charset="-122"/>
                        </a:rPr>
                        <a:t>V</a:t>
                      </a:r>
                    </a:p>
                  </a:txBody>
                  <a:tcPr marL="91436" marR="91436" marT="45731" marB="4573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699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0832" y="242392"/>
            <a:ext cx="7869560" cy="95436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测量</a:t>
            </a:r>
            <a:r>
              <a:rPr lang="en-US" altLang="zh-CN" dirty="0"/>
              <a:t>YB1638</a:t>
            </a:r>
            <a:r>
              <a:rPr lang="zh-CN" altLang="en-US" dirty="0"/>
              <a:t>信号发生器输出电压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525963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将信号发生器输出接入万用表</a:t>
            </a:r>
            <a:r>
              <a:rPr lang="zh-CN" altLang="en-US" sz="2400" dirty="0" smtClean="0"/>
              <a:t>，万用表红表笔接</a:t>
            </a:r>
            <a:r>
              <a:rPr lang="zh-CN" altLang="en-US" sz="2400" dirty="0"/>
              <a:t>正</a:t>
            </a:r>
            <a:r>
              <a:rPr lang="zh-CN" altLang="en-US" sz="2400" dirty="0" smtClean="0"/>
              <a:t>，黑表笔接</a:t>
            </a:r>
            <a:r>
              <a:rPr lang="zh-CN" altLang="en-US" sz="2400" dirty="0"/>
              <a:t>负</a:t>
            </a:r>
            <a:r>
              <a:rPr lang="zh-CN" altLang="en-US" sz="2400" dirty="0" smtClean="0"/>
              <a:t>，</a:t>
            </a:r>
            <a:r>
              <a:rPr lang="zh-CN" altLang="en-US" sz="2400" dirty="0"/>
              <a:t>使用交流电压档，并选用适当量程。通过调节信号发生器幅度旋钮，使万用表显示</a:t>
            </a:r>
            <a:r>
              <a:rPr lang="en-US" altLang="zh-CN" sz="2400" dirty="0"/>
              <a:t>3V</a:t>
            </a:r>
            <a:r>
              <a:rPr lang="zh-CN" altLang="en-US" sz="2400" dirty="0"/>
              <a:t>的有效值</a:t>
            </a:r>
          </a:p>
          <a:p>
            <a:r>
              <a:rPr lang="zh-CN" altLang="en-US" sz="2400" dirty="0"/>
              <a:t>将信号发生器输出接入到示波器中，用示波器读取峰峰值</a:t>
            </a:r>
            <a:r>
              <a:rPr lang="en-US" altLang="zh-CN" sz="2400" dirty="0"/>
              <a:t>V</a:t>
            </a:r>
            <a:r>
              <a:rPr lang="en-US" altLang="zh-CN" sz="2400" baseline="-25000" dirty="0"/>
              <a:t>P-P</a:t>
            </a:r>
            <a:r>
              <a:rPr lang="zh-CN" altLang="en-US" sz="2400" dirty="0"/>
              <a:t>。</a:t>
            </a:r>
          </a:p>
        </p:txBody>
      </p:sp>
      <p:pic>
        <p:nvPicPr>
          <p:cNvPr id="4" name="图片 8" descr="照片_001_2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9" y="3284984"/>
            <a:ext cx="4202113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圆角矩形标注 9"/>
          <p:cNvSpPr>
            <a:spLocks noChangeArrowheads="1"/>
          </p:cNvSpPr>
          <p:nvPr/>
        </p:nvSpPr>
        <p:spPr bwMode="auto">
          <a:xfrm>
            <a:off x="827585" y="6027564"/>
            <a:ext cx="3168352" cy="785812"/>
          </a:xfrm>
          <a:prstGeom prst="wedgeRoundRectCallout">
            <a:avLst>
              <a:gd name="adj1" fmla="val 168495"/>
              <a:gd name="adj2" fmla="val -33662"/>
              <a:gd name="adj3" fmla="val 16667"/>
            </a:avLst>
          </a:prstGeom>
          <a:solidFill>
            <a:schemeClr val="accent1"/>
          </a:solidFill>
          <a:ln w="25400" cmpd="sng">
            <a:solidFill>
              <a:srgbClr val="385D8A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dirty="0" smtClean="0">
                <a:solidFill>
                  <a:srgbClr val="FFFFFF"/>
                </a:solidFill>
                <a:latin typeface="Calibri" pitchFamily="34" charset="0"/>
              </a:rPr>
              <a:t>正弦波输出幅度</a:t>
            </a:r>
            <a:r>
              <a:rPr lang="zh-CN" altLang="en-US" dirty="0">
                <a:solidFill>
                  <a:srgbClr val="FFFFFF"/>
                </a:solidFill>
                <a:latin typeface="Calibri" pitchFamily="34" charset="0"/>
              </a:rPr>
              <a:t>调节旋钮</a:t>
            </a:r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467544" y="3429000"/>
            <a:ext cx="3960440" cy="57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accent5">
                  <a:lumMod val="75000"/>
                </a:schemeClr>
              </a:buClr>
              <a:buSzPct val="80000"/>
              <a:buFont typeface="Wingdings" pitchFamily="2" charset="2"/>
              <a:buChar char="p"/>
              <a:defRPr sz="3200" b="1" kern="1200">
                <a:solidFill>
                  <a:schemeClr val="accent5">
                    <a:lumMod val="50000"/>
                  </a:schemeClr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accent5">
                  <a:lumMod val="75000"/>
                </a:schemeClr>
              </a:buClr>
              <a:buSzPct val="70000"/>
              <a:buFont typeface="Wingdings" pitchFamily="2" charset="2"/>
              <a:buChar char="n"/>
              <a:defRPr sz="2800" b="1" kern="1200">
                <a:solidFill>
                  <a:schemeClr val="accent5">
                    <a:lumMod val="75000"/>
                  </a:schemeClr>
                </a:solidFill>
                <a:latin typeface="黑体" pitchFamily="49" charset="-122"/>
                <a:ea typeface="黑体" pitchFamily="49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accent5">
                  <a:lumMod val="75000"/>
                </a:schemeClr>
              </a:buClr>
              <a:buSzPct val="70000"/>
              <a:buFont typeface="Wingdings" pitchFamily="2" charset="2"/>
              <a:buChar char="p"/>
              <a:defRPr sz="2400" kern="1200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accent5">
                  <a:lumMod val="75000"/>
                </a:schemeClr>
              </a:buClr>
              <a:buSzPct val="60000"/>
              <a:buFont typeface="Wingdings" pitchFamily="2" charset="2"/>
              <a:buChar char="n"/>
              <a:defRPr sz="2000" kern="1200">
                <a:solidFill>
                  <a:schemeClr val="tx1"/>
                </a:solidFill>
                <a:latin typeface="黑体" pitchFamily="49" charset="-122"/>
                <a:ea typeface="黑体" pitchFamily="49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 smtClean="0"/>
              <a:t>有效值与峰峰值换算公式：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827584" y="4170389"/>
                <a:ext cx="2912464" cy="10006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000" dirty="0" smtClean="0"/>
                  <a:t>有效值</a:t>
                </a:r>
                <a:r>
                  <a:rPr lang="en-US" altLang="zh-CN" sz="4000" dirty="0" smtClean="0"/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4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4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𝑃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−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𝑃</m:t>
                            </m:r>
                          </m:sub>
                        </m:sSub>
                      </m:num>
                      <m:den>
                        <m:r>
                          <a:rPr lang="en-US" altLang="zh-CN" sz="4000" b="0" i="1" smtClean="0">
                            <a:latin typeface="Cambria Math"/>
                          </a:rPr>
                          <m:t>2</m:t>
                        </m:r>
                        <m:rad>
                          <m:radPr>
                            <m:degHide m:val="on"/>
                            <m:ctrlPr>
                              <a:rPr lang="en-US" altLang="zh-CN" sz="400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2</m:t>
                            </m:r>
                          </m:e>
                        </m:rad>
                      </m:den>
                    </m:f>
                  </m:oMath>
                </a14:m>
                <a:endParaRPr lang="zh-CN" altLang="en-US" sz="40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84" y="4170389"/>
                <a:ext cx="2912464" cy="1000659"/>
              </a:xfrm>
              <a:prstGeom prst="rect">
                <a:avLst/>
              </a:prstGeom>
              <a:blipFill rotWithShape="1">
                <a:blip r:embed="rId3"/>
                <a:stretch>
                  <a:fillRect l="-7531" t="-2439" b="-97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496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0832" y="242392"/>
            <a:ext cx="7725544" cy="95436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用万用表测二极管的单向导通特性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1484784"/>
            <a:ext cx="8507288" cy="4781128"/>
          </a:xfrm>
        </p:spPr>
        <p:txBody>
          <a:bodyPr>
            <a:normAutofit/>
          </a:bodyPr>
          <a:lstStyle/>
          <a:p>
            <a:r>
              <a:rPr lang="zh-CN" altLang="en-US" sz="2800" dirty="0" smtClean="0"/>
              <a:t>将</a:t>
            </a:r>
            <a:r>
              <a:rPr lang="zh-CN" altLang="en-US" sz="2800" dirty="0"/>
              <a:t>万用表功能量程开关置于 </a:t>
            </a:r>
            <a:r>
              <a:rPr lang="zh-CN" altLang="en-US" sz="2800" dirty="0" smtClean="0"/>
              <a:t>“  ”</a:t>
            </a:r>
            <a:r>
              <a:rPr lang="zh-CN" altLang="en-US" sz="2800" dirty="0"/>
              <a:t>位置，把红黑表笔分别</a:t>
            </a:r>
            <a:r>
              <a:rPr lang="zh-CN" altLang="en-US" sz="2800" dirty="0" smtClean="0"/>
              <a:t>接到实验台上的二极管</a:t>
            </a:r>
            <a:r>
              <a:rPr lang="zh-CN" altLang="en-US" sz="2800" dirty="0"/>
              <a:t>的两极，如果显示屏上显示</a:t>
            </a:r>
            <a:r>
              <a:rPr lang="en-US" altLang="zh-CN" sz="2800" dirty="0" smtClean="0"/>
              <a:t>0.6 - 0.7</a:t>
            </a:r>
            <a:r>
              <a:rPr lang="zh-CN" altLang="en-US" sz="2800" dirty="0"/>
              <a:t>的数字，此时二极管正向导通，显示的数字是</a:t>
            </a:r>
            <a:r>
              <a:rPr lang="en-US" altLang="zh-CN" sz="2800" dirty="0"/>
              <a:t>PN</a:t>
            </a:r>
            <a:r>
              <a:rPr lang="zh-CN" altLang="en-US" sz="2800" dirty="0"/>
              <a:t>结的电压，红表笔接的极是二极管的正极，黑表笔接的是负极。如果显示屏上显示的数字是“</a:t>
            </a:r>
            <a:r>
              <a:rPr lang="en-US" altLang="zh-CN" sz="2800" dirty="0" smtClean="0"/>
              <a:t>1   ”</a:t>
            </a:r>
            <a:r>
              <a:rPr lang="zh-CN" altLang="en-US" sz="2800" dirty="0"/>
              <a:t>，此时二极管反向截止，红表笔接的是二极管负极，黑表笔接的是正极。 </a:t>
            </a:r>
          </a:p>
          <a:p>
            <a:endParaRPr lang="zh-CN" altLang="en-US" sz="2800" dirty="0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484784"/>
            <a:ext cx="219075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5" name="Group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501074"/>
              </p:ext>
            </p:extLst>
          </p:nvPr>
        </p:nvGraphicFramePr>
        <p:xfrm>
          <a:off x="755576" y="4869160"/>
          <a:ext cx="7560840" cy="1060450"/>
        </p:xfrm>
        <a:graphic>
          <a:graphicData uri="http://schemas.openxmlformats.org/drawingml/2006/table">
            <a:tbl>
              <a:tblPr/>
              <a:tblGrid>
                <a:gridCol w="3456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44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7675"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  <a:cs typeface="+mn-cs"/>
                        </a:rPr>
                        <a:t>二极管正向导通时万用表读数</a:t>
                      </a:r>
                      <a:endParaRPr kumimoji="0" lang="zh-CN" altLang="zh-CN" sz="1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  <a:cs typeface="+mn-c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  <a:cs typeface="+mn-cs"/>
                        </a:rPr>
                        <a:t>二极管反向截止时万用表读数</a:t>
                      </a:r>
                      <a:endParaRPr kumimoji="0" lang="zh-CN" altLang="zh-CN" sz="1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  <a:cs typeface="+mn-c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775"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en-US" altLang="zh-CN" sz="2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2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1pPr>
                      <a:lvl2pPr marL="742950" indent="-28575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2pPr>
                      <a:lvl3pPr marL="11430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3pPr>
                      <a:lvl4pPr marL="16002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4pPr>
                      <a:lvl5pPr marL="2057400" indent="-228600" eaLnBrk="0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5pPr>
                      <a:lvl6pPr marL="25146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6pPr>
                      <a:lvl7pPr marL="29718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7pPr>
                      <a:lvl8pPr marL="34290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8pPr>
                      <a:lvl9pPr marL="3886200" indent="-228600" eaLnBrk="0" fontAlgn="base" hangingPunct="0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itchFamily="34" charset="0"/>
                        <a:defRPr b="1">
                          <a:solidFill>
                            <a:schemeClr val="tx1"/>
                          </a:solidFill>
                          <a:latin typeface="Times New Roman" pitchFamily="18" charset="0"/>
                          <a:ea typeface="新宋体" pitchFamily="49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  <a:latin typeface="Times New Roman" pitchFamily="18" charset="0"/>
                          <a:ea typeface="新宋体" pitchFamily="49" charset="-122"/>
                        </a:rPr>
                        <a:t>V</a:t>
                      </a:r>
                      <a:endParaRPr kumimoji="0" lang="zh-CN" altLang="en-US" sz="2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imes New Roman" pitchFamily="18" charset="0"/>
                        <a:ea typeface="新宋体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285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098" name="Picture 2" descr="C:\Users\董亚波\Desktop\IMG_20160926_17004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92063" y="476672"/>
            <a:ext cx="4572508" cy="6096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3707904" y="3800624"/>
            <a:ext cx="1008112" cy="86409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547664" y="3781978"/>
            <a:ext cx="1023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二极管</a:t>
            </a:r>
          </a:p>
        </p:txBody>
      </p:sp>
      <p:cxnSp>
        <p:nvCxnSpPr>
          <p:cNvPr id="7" name="直接连接符 6"/>
          <p:cNvCxnSpPr>
            <a:stCxn id="5" idx="3"/>
            <a:endCxn id="3" idx="1"/>
          </p:cNvCxnSpPr>
          <p:nvPr/>
        </p:nvCxnSpPr>
        <p:spPr>
          <a:xfrm>
            <a:off x="2571021" y="3966644"/>
            <a:ext cx="1136883" cy="266028"/>
          </a:xfrm>
          <a:prstGeom prst="line">
            <a:avLst/>
          </a:prstGeom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286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WordArt 3"/>
          <p:cNvSpPr>
            <a:spLocks noChangeArrowheads="1" noChangeShapeType="1" noTextEdit="1"/>
          </p:cNvSpPr>
          <p:nvPr/>
        </p:nvSpPr>
        <p:spPr bwMode="gray">
          <a:xfrm>
            <a:off x="2051720" y="3212976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en-US" altLang="zh-CN" sz="5400" b="1" kern="10" dirty="0">
                <a:ln w="28575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tx2"/>
                    </a:gs>
                    <a:gs pos="100000">
                      <a:schemeClr val="accent1"/>
                    </a:gs>
                  </a:gsLst>
                  <a:lin ang="0" scaled="1"/>
                </a:gradFill>
                <a:effectLst>
                  <a:outerShdw dist="89803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ea typeface="Verdana"/>
                <a:cs typeface="Verdana"/>
              </a:rPr>
              <a:t>Thank You !</a:t>
            </a:r>
            <a:endParaRPr lang="zh-CN" altLang="en-US" sz="5400" b="1" kern="10" dirty="0">
              <a:ln w="28575">
                <a:solidFill>
                  <a:schemeClr val="bg1"/>
                </a:solidFill>
                <a:round/>
                <a:headEnd/>
                <a:tailEnd/>
              </a:ln>
              <a:gradFill rotWithShape="1">
                <a:gsLst>
                  <a:gs pos="0">
                    <a:schemeClr val="tx2"/>
                  </a:gs>
                  <a:gs pos="100000">
                    <a:schemeClr val="accent1"/>
                  </a:gs>
                </a:gsLst>
                <a:lin ang="0" scaled="1"/>
              </a:gradFill>
              <a:effectLst>
                <a:outerShdw dist="89803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26939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实验设备与材料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实验设备</a:t>
            </a:r>
          </a:p>
          <a:p>
            <a:pPr lvl="1"/>
            <a:r>
              <a:rPr lang="zh-CN" altLang="en-US" dirty="0"/>
              <a:t>数字示波器</a:t>
            </a:r>
            <a:r>
              <a:rPr lang="en-US" altLang="zh-CN" dirty="0" smtClean="0"/>
              <a:t>RIGOL-DS162</a:t>
            </a:r>
            <a:r>
              <a:rPr lang="en-US" altLang="zh-CN" dirty="0"/>
              <a:t>	</a:t>
            </a:r>
            <a:r>
              <a:rPr lang="en-US" altLang="zh-CN" dirty="0" smtClean="0"/>
              <a:t>	1</a:t>
            </a:r>
            <a:r>
              <a:rPr lang="zh-CN" altLang="en-US" dirty="0"/>
              <a:t>台</a:t>
            </a:r>
          </a:p>
          <a:p>
            <a:pPr lvl="1"/>
            <a:r>
              <a:rPr lang="zh-CN" altLang="en-US" dirty="0"/>
              <a:t>函数发生器</a:t>
            </a:r>
            <a:r>
              <a:rPr lang="en-US" altLang="zh-CN" dirty="0"/>
              <a:t>YB1638		</a:t>
            </a:r>
            <a:r>
              <a:rPr lang="en-US" altLang="zh-CN" dirty="0" smtClean="0"/>
              <a:t>	1</a:t>
            </a:r>
            <a:r>
              <a:rPr lang="zh-CN" altLang="en-US" dirty="0"/>
              <a:t>台</a:t>
            </a:r>
          </a:p>
          <a:p>
            <a:pPr lvl="1"/>
            <a:r>
              <a:rPr lang="zh-CN" altLang="en-US" dirty="0"/>
              <a:t>数字万用表				</a:t>
            </a:r>
            <a:r>
              <a:rPr lang="en-US" altLang="zh-CN" dirty="0"/>
              <a:t>1</a:t>
            </a:r>
            <a:r>
              <a:rPr lang="zh-CN" altLang="en-US" dirty="0"/>
              <a:t>只</a:t>
            </a:r>
          </a:p>
          <a:p>
            <a:pPr lvl="1"/>
            <a:r>
              <a:rPr lang="zh-CN" altLang="en-US" dirty="0" smtClean="0"/>
              <a:t>电路</a:t>
            </a:r>
            <a:r>
              <a:rPr lang="zh-CN" altLang="en-US" dirty="0"/>
              <a:t>设计实验箱	</a:t>
            </a:r>
            <a:r>
              <a:rPr lang="en-US" altLang="zh-CN" dirty="0" smtClean="0"/>
              <a:t>	</a:t>
            </a:r>
            <a:r>
              <a:rPr lang="zh-CN" altLang="en-US" dirty="0"/>
              <a:t>	</a:t>
            </a:r>
            <a:r>
              <a:rPr lang="en-US" altLang="zh-CN" dirty="0"/>
              <a:t>1</a:t>
            </a:r>
            <a:r>
              <a:rPr lang="zh-CN" altLang="en-US" dirty="0"/>
              <a:t>台</a:t>
            </a:r>
          </a:p>
          <a:p>
            <a:r>
              <a:rPr lang="zh-CN" altLang="en-US" dirty="0"/>
              <a:t>实验材料</a:t>
            </a:r>
          </a:p>
          <a:p>
            <a:pPr lvl="1"/>
            <a:r>
              <a:rPr lang="zh-CN" altLang="en-US" dirty="0"/>
              <a:t>常用电子器件			若干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651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实验任务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用数字示波器来测量函数信号发生器发出来的频率（周期）和幅度。通过选择频率范围按键和频率调节旋钮，使函数信号发生器发出频率分别为</a:t>
            </a:r>
            <a:r>
              <a:rPr lang="en-US" altLang="zh-CN" dirty="0"/>
              <a:t>100Hz</a:t>
            </a:r>
            <a:r>
              <a:rPr lang="zh-CN" altLang="en-US" dirty="0"/>
              <a:t>、</a:t>
            </a:r>
            <a:r>
              <a:rPr lang="en-US" altLang="zh-CN" dirty="0"/>
              <a:t>10KHz</a:t>
            </a:r>
            <a:r>
              <a:rPr lang="zh-CN" altLang="en-US" dirty="0"/>
              <a:t>和</a:t>
            </a:r>
            <a:r>
              <a:rPr lang="en-US" altLang="zh-CN" dirty="0"/>
              <a:t>100KHz</a:t>
            </a:r>
            <a:r>
              <a:rPr lang="zh-CN" altLang="en-US" dirty="0"/>
              <a:t>的正弦波，用数字示波器测出上述信号的周期和频率，验证函数信号发生器发生信号正确率。</a:t>
            </a:r>
          </a:p>
          <a:p>
            <a:r>
              <a:rPr lang="zh-CN" altLang="en-US" dirty="0"/>
              <a:t>让信号发生器输出频率为</a:t>
            </a:r>
            <a:r>
              <a:rPr lang="en-US" altLang="zh-CN" dirty="0"/>
              <a:t>1KHz</a:t>
            </a:r>
            <a:r>
              <a:rPr lang="zh-CN" altLang="en-US" dirty="0"/>
              <a:t>、</a:t>
            </a:r>
            <a:r>
              <a:rPr lang="en-US" altLang="zh-CN" dirty="0" smtClean="0"/>
              <a:t>1-3V</a:t>
            </a:r>
            <a:r>
              <a:rPr lang="zh-CN" altLang="en-US" dirty="0"/>
              <a:t>任意有效值的正弦波</a:t>
            </a:r>
            <a:r>
              <a:rPr lang="en-US" altLang="zh-CN" dirty="0"/>
              <a:t>(</a:t>
            </a:r>
            <a:r>
              <a:rPr lang="zh-CN" altLang="en-US" dirty="0"/>
              <a:t>用数字万用表交流档测量有效值</a:t>
            </a:r>
            <a:r>
              <a:rPr lang="en-US" altLang="zh-CN" dirty="0"/>
              <a:t>)</a:t>
            </a:r>
            <a:r>
              <a:rPr lang="zh-CN" altLang="en-US" dirty="0"/>
              <a:t>，用示波器测量其幅值，并进行有效电压值的计算与比较。</a:t>
            </a:r>
          </a:p>
        </p:txBody>
      </p:sp>
    </p:spTree>
    <p:extLst>
      <p:ext uri="{BB962C8B-B14F-4D97-AF65-F5344CB8AC3E}">
        <p14:creationId xmlns:p14="http://schemas.microsoft.com/office/powerpoint/2010/main" val="286118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实验原理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322" y="1268760"/>
            <a:ext cx="8439150" cy="550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7000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数字示波器面板结构（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Pict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8"/>
          <a:stretch/>
        </p:blipFill>
        <p:spPr bwMode="auto">
          <a:xfrm rot="154177">
            <a:off x="1187540" y="2356913"/>
            <a:ext cx="6858291" cy="336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424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数字示波器面板结构（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21643"/>
            <a:ext cx="8791575" cy="541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8876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Acquire </a:t>
            </a:r>
            <a:r>
              <a:rPr lang="zh-CN" altLang="en-US" dirty="0" smtClean="0"/>
              <a:t>采样功能按键（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" y="1268760"/>
            <a:ext cx="7286625" cy="391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25" y="5301208"/>
            <a:ext cx="7597775" cy="928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023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实验室PPT模版2013 beta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1811</TotalTime>
  <Words>1098</Words>
  <Application>Microsoft Office PowerPoint</Application>
  <PresentationFormat>全屏显示(4:3)</PresentationFormat>
  <Paragraphs>139</Paragraphs>
  <Slides>39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39</vt:i4>
      </vt:variant>
    </vt:vector>
  </HeadingPairs>
  <TitlesOfParts>
    <vt:vector size="55" baseType="lpstr">
      <vt:lpstr>黑体</vt:lpstr>
      <vt:lpstr>华文细黑</vt:lpstr>
      <vt:lpstr>楷体_GB2312</vt:lpstr>
      <vt:lpstr>宋体</vt:lpstr>
      <vt:lpstr>微软雅黑</vt:lpstr>
      <vt:lpstr>新宋体</vt:lpstr>
      <vt:lpstr>Arial</vt:lpstr>
      <vt:lpstr>Calibri</vt:lpstr>
      <vt:lpstr>Cambria Math</vt:lpstr>
      <vt:lpstr>Helvetica</vt:lpstr>
      <vt:lpstr>Times New Roman</vt:lpstr>
      <vt:lpstr>Verdana</vt:lpstr>
      <vt:lpstr>Wingdings</vt:lpstr>
      <vt:lpstr>自定义设计方案</vt:lpstr>
      <vt:lpstr>实验室PPT模版2013 beta1</vt:lpstr>
      <vt:lpstr>1_自定义设计方案</vt:lpstr>
      <vt:lpstr>计算机逻辑设计基础实验</vt:lpstr>
      <vt:lpstr>提  纲</vt:lpstr>
      <vt:lpstr>实验目的</vt:lpstr>
      <vt:lpstr>实验设备与材料</vt:lpstr>
      <vt:lpstr>实验任务</vt:lpstr>
      <vt:lpstr>实验原理</vt:lpstr>
      <vt:lpstr>数字示波器面板结构（1）</vt:lpstr>
      <vt:lpstr>数字示波器面板结构（2）</vt:lpstr>
      <vt:lpstr>Acquire 采样功能按键（1）</vt:lpstr>
      <vt:lpstr>Acquire 采样功能按键（2）</vt:lpstr>
      <vt:lpstr>Display显示功能按键（1）</vt:lpstr>
      <vt:lpstr>Display显示功能按键（2）</vt:lpstr>
      <vt:lpstr>Storage存储功能按键（1）</vt:lpstr>
      <vt:lpstr>Storage存储功能按键（2）</vt:lpstr>
      <vt:lpstr>Utility辅助系统功能按键（1）</vt:lpstr>
      <vt:lpstr>Utility辅助系统功能按键（2）</vt:lpstr>
      <vt:lpstr>Measure自动测量按键（1）</vt:lpstr>
      <vt:lpstr>Measure自动测量按键（2）</vt:lpstr>
      <vt:lpstr>Cursor光标测量按键（1）</vt:lpstr>
      <vt:lpstr>Cursor光标测量按键（2）</vt:lpstr>
      <vt:lpstr>Auto和Run/Stop功能按键</vt:lpstr>
      <vt:lpstr>示波器信号输入电缆</vt:lpstr>
      <vt:lpstr>示波器的读取</vt:lpstr>
      <vt:lpstr>电压的读取</vt:lpstr>
      <vt:lpstr>频率的读取</vt:lpstr>
      <vt:lpstr>YB1638信号发生器面板结构</vt:lpstr>
      <vt:lpstr>数字万用表</vt:lpstr>
      <vt:lpstr>电路设计实验箱</vt:lpstr>
      <vt:lpstr>实验内容与步骤</vt:lpstr>
      <vt:lpstr>测量试验箱中的直流电源</vt:lpstr>
      <vt:lpstr>万用表连接</vt:lpstr>
      <vt:lpstr>用示波器测量正弦波信号（1）</vt:lpstr>
      <vt:lpstr>用示波器测量正弦波信号（2）</vt:lpstr>
      <vt:lpstr>用示波器测量正弦波信号（3）</vt:lpstr>
      <vt:lpstr>测量YB1638信号发生器输出电压（1）</vt:lpstr>
      <vt:lpstr>测量YB1638信号发生器输出电压（2）</vt:lpstr>
      <vt:lpstr>用万用表测二极管的单向导通特性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xu3stones</dc:creator>
  <cp:lastModifiedBy>Think</cp:lastModifiedBy>
  <cp:revision>249</cp:revision>
  <dcterms:created xsi:type="dcterms:W3CDTF">2011-08-03T07:44:17Z</dcterms:created>
  <dcterms:modified xsi:type="dcterms:W3CDTF">2023-09-20T08:06:05Z</dcterms:modified>
</cp:coreProperties>
</file>

<file path=docProps/thumbnail.jpeg>
</file>